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5.bin" ContentType="application/vnd.openxmlformats-officedocument.oleObject"/>
  <Override PartName="/ppt/notesSlides/notesSlide16.xml" ContentType="application/vnd.openxmlformats-officedocument.presentationml.notesSlide+xml"/>
  <Override PartName="/ppt/embeddings/oleObject6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426" r:id="rId2"/>
    <p:sldId id="453" r:id="rId3"/>
    <p:sldId id="446" r:id="rId4"/>
    <p:sldId id="442" r:id="rId5"/>
    <p:sldId id="454" r:id="rId6"/>
    <p:sldId id="455" r:id="rId7"/>
    <p:sldId id="463" r:id="rId8"/>
    <p:sldId id="456" r:id="rId9"/>
    <p:sldId id="462" r:id="rId10"/>
    <p:sldId id="457" r:id="rId11"/>
    <p:sldId id="458" r:id="rId12"/>
    <p:sldId id="459" r:id="rId13"/>
    <p:sldId id="436" r:id="rId14"/>
    <p:sldId id="460" r:id="rId15"/>
    <p:sldId id="439" r:id="rId16"/>
    <p:sldId id="437" r:id="rId17"/>
    <p:sldId id="438" r:id="rId18"/>
    <p:sldId id="461" r:id="rId19"/>
    <p:sldId id="451" r:id="rId20"/>
    <p:sldId id="326" r:id="rId21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8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Loulloudes" initials="NL" lastIdx="1" clrIdx="0"/>
  <p:cmAuthor id="1" name="dtrihinas" initials="d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828" autoAdjust="0"/>
  </p:normalViewPr>
  <p:slideViewPr>
    <p:cSldViewPr showGuides="1">
      <p:cViewPr>
        <p:scale>
          <a:sx n="85" d="100"/>
          <a:sy n="85" d="100"/>
        </p:scale>
        <p:origin x="-2192" y="-88"/>
      </p:cViewPr>
      <p:guideLst>
        <p:guide orient="horz" pos="4080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39E5D6-9EB3-D444-8556-6913394AD966}" type="datetimeFigureOut">
              <a:rPr lang="en-US"/>
              <a:pPr>
                <a:defRPr/>
              </a:pPr>
              <a:t>17/11/15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34C249-0894-1D44-A088-27CA424A7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12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F7D93B-CAAE-6A4F-901D-1DEA2D5EFEE9}" type="datetimeFigureOut">
              <a:rPr lang="en-US"/>
              <a:pPr>
                <a:defRPr/>
              </a:pPr>
              <a:t>17/11/15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D53639-E55C-584B-8F91-A0039D2CD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45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8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04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63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61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4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73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27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99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 the acknowledgments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94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Thank you.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7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08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5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20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1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76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8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53639-E55C-584B-8F91-A0039D2CD2F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D2971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 November 2015, University of Cyprus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F0DDA-C794-F942-A20E-21FF342E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1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 November 2015, University of Cyprus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D4CA-4201-FB40-8624-FEF2E9295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2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 November 2015, University of Cyprus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B01C-B75D-2547-9B64-35CD202A7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7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26164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544" y="1988840"/>
            <a:ext cx="8208912" cy="3816424"/>
          </a:xfrm>
        </p:spPr>
        <p:txBody>
          <a:bodyPr/>
          <a:lstStyle>
            <a:lvl1pPr marL="457200" indent="-457200">
              <a:buClr>
                <a:schemeClr val="accent6"/>
              </a:buClr>
              <a:buFont typeface="Arial" pitchFamily="34" charset="0"/>
              <a:buChar char="•"/>
              <a:defRPr/>
            </a:lvl1pPr>
            <a:lvl2pPr marL="914400" indent="-457200">
              <a:buClr>
                <a:schemeClr val="accent6"/>
              </a:buClr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6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chemeClr val="accent6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chemeClr val="accent6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D849-E46C-F44B-BF29-2673D365A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styl\Dropbox\SharedDocs\ResearchProjects\Projects\PRJ002\Project-Execution\ΠΕΡΙΕΧΟΜΕΝΟ\Logos-ΕΡΓΟΥ\tileapokatastas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335713"/>
            <a:ext cx="12858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ΛΟΓΟΤΥΠΟ ΜΕ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3587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ΛΟΓΟΤΥΠΟ ΠΑΝΕΠΙΣΤΗΜΙΟ ΚΥΠΡΟΥ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6308725"/>
            <a:ext cx="3365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nstyl\Dropbox\SharedDocs\ResearchProjects\Projects\PRJ003\Project-Execution\ΠΕΡΙΕΧΟΜΕΝΟ\logos-ΠΡΟΓΡΑΜΜΑΤΟΣ\pagn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308725"/>
            <a:ext cx="288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619250" y="6307138"/>
            <a:ext cx="1325563" cy="520700"/>
            <a:chOff x="4851242" y="48250"/>
            <a:chExt cx="2854675" cy="90787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5" y="48250"/>
              <a:ext cx="619125" cy="657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21"/>
            <p:cNvSpPr txBox="1">
              <a:spLocks noChangeArrowheads="1"/>
            </p:cNvSpPr>
            <p:nvPr/>
          </p:nvSpPr>
          <p:spPr bwMode="auto">
            <a:xfrm>
              <a:off x="4851242" y="631589"/>
              <a:ext cx="2854675" cy="32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700" b="1" i="1"/>
                <a:t>European Territorial Cooperation </a:t>
              </a:r>
            </a:p>
            <a:p>
              <a:pPr algn="ctr"/>
              <a:r>
                <a:rPr lang="en-US" sz="700" b="1" i="1"/>
                <a:t>Program "Greece-Cyprus 2007-2013"</a:t>
              </a:r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2967038" y="6284913"/>
            <a:ext cx="1965325" cy="573087"/>
            <a:chOff x="2152612" y="1303628"/>
            <a:chExt cx="3001985" cy="883527"/>
          </a:xfrm>
        </p:grpSpPr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2257605" y="1915846"/>
              <a:ext cx="2632449" cy="27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700" b="1" i="1"/>
                <a:t>European Territorial Cooperation Program </a:t>
              </a:r>
            </a:p>
            <a:p>
              <a:pPr algn="ctr"/>
              <a:r>
                <a:rPr lang="en-US" sz="700" b="1" i="1"/>
                <a:t>"Greece-Cyprus 2007-2013"</a:t>
              </a:r>
            </a:p>
          </p:txBody>
        </p:sp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2152612" y="1303628"/>
              <a:ext cx="3001985" cy="481968"/>
              <a:chOff x="2530332" y="1547266"/>
              <a:chExt cx="3001985" cy="481968"/>
            </a:xfrm>
          </p:grpSpPr>
          <p:sp>
            <p:nvSpPr>
              <p:cNvPr id="15" name="TextBox 25"/>
              <p:cNvSpPr txBox="1">
                <a:spLocks noChangeArrowheads="1"/>
              </p:cNvSpPr>
              <p:nvPr/>
            </p:nvSpPr>
            <p:spPr bwMode="auto">
              <a:xfrm>
                <a:off x="2530332" y="1893448"/>
                <a:ext cx="859718" cy="135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700" b="1" i="1"/>
                  <a:t>Greek Republic</a:t>
                </a:r>
                <a:endParaRPr lang="en-GB" sz="700" b="1" i="1"/>
              </a:p>
            </p:txBody>
          </p:sp>
          <p:sp>
            <p:nvSpPr>
              <p:cNvPr id="16" name="TextBox 26"/>
              <p:cNvSpPr txBox="1">
                <a:spLocks noChangeArrowheads="1"/>
              </p:cNvSpPr>
              <p:nvPr/>
            </p:nvSpPr>
            <p:spPr bwMode="auto">
              <a:xfrm>
                <a:off x="3546184" y="1893447"/>
                <a:ext cx="923039" cy="135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700" b="1" i="1"/>
                  <a:t>European Union</a:t>
                </a:r>
                <a:endParaRPr lang="en-GB" sz="700" b="1" i="1"/>
              </a:p>
            </p:txBody>
          </p:sp>
          <p:sp>
            <p:nvSpPr>
              <p:cNvPr id="17" name="TextBox 27"/>
              <p:cNvSpPr txBox="1">
                <a:spLocks noChangeArrowheads="1"/>
              </p:cNvSpPr>
              <p:nvPr/>
            </p:nvSpPr>
            <p:spPr bwMode="auto">
              <a:xfrm>
                <a:off x="4601972" y="1893579"/>
                <a:ext cx="930345" cy="135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700" b="1" i="1"/>
                  <a:t>Cypriot Republic</a:t>
                </a:r>
                <a:endParaRPr lang="en-GB" sz="700" b="1" i="1"/>
              </a:p>
            </p:txBody>
          </p:sp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6655" y="1592112"/>
                <a:ext cx="390525" cy="323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4318" y="1547266"/>
                <a:ext cx="485775" cy="333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4144" y="1550548"/>
                <a:ext cx="342899" cy="342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69371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72008" y="476672"/>
            <a:ext cx="8964488" cy="936104"/>
          </a:xfrm>
          <a:noFill/>
        </p:spPr>
        <p:txBody>
          <a:bodyPr>
            <a:noAutofit/>
          </a:bodyPr>
          <a:lstStyle>
            <a:lvl1pPr algn="l">
              <a:defRPr sz="4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217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CD65-8732-364C-956B-0A7D33F52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23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BFDA-BBB5-7F42-BB8E-A09C00A54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3A6A-E89D-E34D-AD9B-AC3674C39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/>
              </a:buClr>
              <a:defRPr sz="24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6"/>
              </a:buClr>
              <a:defRPr sz="16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chemeClr val="accent6"/>
              </a:buClr>
              <a:defRPr sz="24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6"/>
              </a:buClr>
              <a:defRPr sz="16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A29A-4BD5-C64F-B42F-D602938E9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1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6A1C-9032-8844-A912-68AE815D23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1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EB9C-80FD-AB4D-B453-8389A5479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7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accent6"/>
              </a:buClr>
              <a:defRPr sz="2800"/>
            </a:lvl2pPr>
            <a:lvl3pPr>
              <a:buClr>
                <a:schemeClr val="accent6"/>
              </a:buClr>
              <a:defRPr sz="2400"/>
            </a:lvl3pPr>
            <a:lvl4pPr>
              <a:buClr>
                <a:schemeClr val="accent6"/>
              </a:buClr>
              <a:defRPr sz="2000"/>
            </a:lvl4pPr>
            <a:lvl5pPr>
              <a:buClr>
                <a:schemeClr val="accent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8EF9-28A5-FD49-AE96-4015FDB88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4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608B-A7E2-AF46-BB49-3D7DB4C08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7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49287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13 November 2015, University of Cyprus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ED58CB-456C-DC41-A99A-A79B86A0B0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918"/>
            <a:ext cx="1984586" cy="424754"/>
          </a:xfrm>
          <a:prstGeom prst="rect">
            <a:avLst/>
          </a:prstGeom>
          <a:effectLst/>
        </p:spPr>
      </p:pic>
      <p:pic>
        <p:nvPicPr>
          <p:cNvPr id="1034" name="Picture 1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563"/>
            <a:ext cx="19843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-12700"/>
            <a:ext cx="123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50" y="6515101"/>
            <a:ext cx="141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 smtClean="0">
                <a:solidFill>
                  <a:schemeClr val="bg2"/>
                </a:solidFill>
              </a:rPr>
              <a:t>Stefanos</a:t>
            </a:r>
            <a:r>
              <a:rPr lang="en-GB" sz="1200" b="1" dirty="0" smtClean="0">
                <a:solidFill>
                  <a:schemeClr val="bg2"/>
                </a:solidFill>
              </a:rPr>
              <a:t> </a:t>
            </a:r>
            <a:r>
              <a:rPr lang="en-GB" sz="1200" b="1" dirty="0" err="1" smtClean="0">
                <a:solidFill>
                  <a:schemeClr val="bg2"/>
                </a:solidFill>
              </a:rPr>
              <a:t>Antaris</a:t>
            </a:r>
            <a:endParaRPr lang="en-GB" sz="1200" b="1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1" r:id="rId12"/>
    <p:sldLayoutId id="214748369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snap.stanford.ed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oleObject" Target="../embeddings/oleObject5.bin"/><Relationship Id="rId9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isocial-itn.eu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jpg"/><Relationship Id="rId10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.ucy.ac.cy/~santar01" TargetMode="External"/><Relationship Id="rId4" Type="http://schemas.openxmlformats.org/officeDocument/2006/relationships/image" Target="../media/image40.png"/><Relationship Id="rId5" Type="http://schemas.openxmlformats.org/officeDocument/2006/relationships/hyperlink" Target="http://linc.ucy.ac.cy/" TargetMode="External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8077200" cy="1470025"/>
          </a:xfrm>
        </p:spPr>
        <p:txBody>
          <a:bodyPr/>
          <a:lstStyle/>
          <a:p>
            <a:r>
              <a:rPr lang="en-GB" sz="4800" dirty="0" smtClean="0"/>
              <a:t>A Socio-Aware Decentralized Topology Construction Protocol</a:t>
            </a:r>
            <a:endParaRPr lang="en-GB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90600" y="3657600"/>
            <a:ext cx="7086600" cy="1143000"/>
          </a:xfrm>
        </p:spPr>
        <p:txBody>
          <a:bodyPr>
            <a:normAutofit fontScale="62500" lnSpcReduction="20000"/>
          </a:bodyPr>
          <a:lstStyle/>
          <a:p>
            <a:r>
              <a:rPr lang="en-GB" sz="2800" b="1" dirty="0" smtClean="0"/>
              <a:t>Stefanos Antaris</a:t>
            </a:r>
            <a:r>
              <a:rPr lang="en-GB" sz="2800" b="1" baseline="30000" dirty="0" smtClean="0"/>
              <a:t>*</a:t>
            </a:r>
            <a:r>
              <a:rPr lang="en-GB" sz="2800" dirty="0" smtClean="0"/>
              <a:t>, Despina Stasi</a:t>
            </a:r>
            <a:r>
              <a:rPr lang="en-GB" sz="2800" baseline="30000" dirty="0" smtClean="0"/>
              <a:t>*</a:t>
            </a:r>
            <a:r>
              <a:rPr lang="en-GB" sz="2800" dirty="0" smtClean="0"/>
              <a:t>, Mikael H</a:t>
            </a:r>
            <a:r>
              <a:rPr lang="de-DE" sz="2800" dirty="0" err="1" smtClean="0"/>
              <a:t>ögqvist</a:t>
            </a:r>
            <a:r>
              <a:rPr lang="de-DE" sz="2800" baseline="30000" dirty="0" smtClean="0"/>
              <a:t>†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en-US" sz="2800" dirty="0" smtClean="0"/>
              <a:t>George </a:t>
            </a:r>
            <a:r>
              <a:rPr lang="en-US" sz="2800" dirty="0" err="1" smtClean="0"/>
              <a:t>Pallis</a:t>
            </a:r>
            <a:r>
              <a:rPr lang="en-US" sz="2800" baseline="30000" dirty="0" smtClean="0"/>
              <a:t>*</a:t>
            </a:r>
            <a:r>
              <a:rPr lang="en-US" sz="2800" dirty="0" smtClean="0"/>
              <a:t>, </a:t>
            </a:r>
            <a:r>
              <a:rPr lang="en-US" sz="2800" dirty="0" err="1" smtClean="0"/>
              <a:t>Marios</a:t>
            </a:r>
            <a:r>
              <a:rPr lang="en-US" sz="2800" dirty="0" smtClean="0"/>
              <a:t> </a:t>
            </a:r>
            <a:r>
              <a:rPr lang="en-US" sz="2800" dirty="0" err="1" smtClean="0"/>
              <a:t>Dikaiakos</a:t>
            </a:r>
            <a:r>
              <a:rPr lang="en-US" sz="2800" baseline="30000" dirty="0" smtClean="0"/>
              <a:t>*</a:t>
            </a:r>
            <a:endParaRPr lang="en-GB" sz="2800" baseline="30000" dirty="0" smtClean="0"/>
          </a:p>
          <a:p>
            <a:r>
              <a:rPr lang="en-GB" sz="1800" baseline="30000" dirty="0" smtClean="0"/>
              <a:t>*</a:t>
            </a:r>
            <a:r>
              <a:rPr lang="en-GB" sz="1800" dirty="0" smtClean="0"/>
              <a:t>University of Cyprus, </a:t>
            </a:r>
            <a:r>
              <a:rPr lang="de-DE" sz="2400" baseline="30000" dirty="0" smtClean="0"/>
              <a:t>†</a:t>
            </a:r>
            <a:r>
              <a:rPr lang="de-DE" sz="1800" dirty="0" smtClean="0"/>
              <a:t>Hive Streaming AB</a:t>
            </a:r>
          </a:p>
          <a:p>
            <a:r>
              <a:rPr lang="en-GB" sz="1800" baseline="30000" dirty="0" smtClean="0"/>
              <a:t>*</a:t>
            </a:r>
            <a:r>
              <a:rPr lang="en-GB" sz="1800" dirty="0" smtClean="0"/>
              <a:t>{</a:t>
            </a:r>
            <a:r>
              <a:rPr lang="en-GB" sz="1800" b="1" u="sng" dirty="0" err="1" smtClean="0"/>
              <a:t>antaris.stefanos</a:t>
            </a:r>
            <a:r>
              <a:rPr lang="en-GB" sz="1800" dirty="0" smtClean="0"/>
              <a:t>, </a:t>
            </a:r>
            <a:r>
              <a:rPr lang="en-GB" sz="1800" dirty="0" err="1" smtClean="0"/>
              <a:t>despina.stasi</a:t>
            </a:r>
            <a:r>
              <a:rPr lang="en-GB" sz="1800" dirty="0" smtClean="0"/>
              <a:t>, </a:t>
            </a:r>
            <a:r>
              <a:rPr lang="en-GB" sz="1800" dirty="0" err="1" smtClean="0"/>
              <a:t>gpallis</a:t>
            </a:r>
            <a:r>
              <a:rPr lang="en-GB" sz="1800" dirty="0" smtClean="0"/>
              <a:t>, mdd}@cs.ucy.ac.cy</a:t>
            </a:r>
          </a:p>
          <a:p>
            <a:r>
              <a:rPr lang="en-GB" sz="1800" dirty="0" smtClean="0"/>
              <a:t> </a:t>
            </a:r>
            <a:r>
              <a:rPr lang="de-DE" sz="1800" baseline="30000" dirty="0" smtClean="0"/>
              <a:t>†</a:t>
            </a:r>
            <a:r>
              <a:rPr lang="de-DE" sz="1800" dirty="0" err="1" smtClean="0"/>
              <a:t>mikael@hivestreaming.com</a:t>
            </a:r>
            <a:endParaRPr lang="en-GB" sz="1800" dirty="0"/>
          </a:p>
        </p:txBody>
      </p:sp>
      <p:sp>
        <p:nvSpPr>
          <p:cNvPr id="9" name="Subtitle 6"/>
          <p:cNvSpPr txBox="1">
            <a:spLocks/>
          </p:cNvSpPr>
          <p:nvPr/>
        </p:nvSpPr>
        <p:spPr bwMode="auto">
          <a:xfrm>
            <a:off x="914400" y="52578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Font typeface="Arial" charset="0"/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46C0A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Third IEEE Workshop on Hot Topics in Web Systems and Technologies</a:t>
            </a:r>
          </a:p>
          <a:p>
            <a:r>
              <a:rPr lang="en-GB" sz="1800" dirty="0" smtClean="0"/>
              <a:t>November 13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2015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5828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3429000"/>
            <a:ext cx="49530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Socially-aware Routing Table (1/3)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305330"/>
              </p:ext>
            </p:extLst>
          </p:nvPr>
        </p:nvGraphicFramePr>
        <p:xfrm>
          <a:off x="4343400" y="3810000"/>
          <a:ext cx="1524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5424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Social</a:t>
                      </a:r>
                      <a:r>
                        <a:rPr lang="en-US" sz="1200" baseline="0" dirty="0" smtClean="0"/>
                        <a:t> Neighbors IDs</a:t>
                      </a:r>
                      <a:endParaRPr lang="en-US" sz="1200" dirty="0"/>
                    </a:p>
                  </a:txBody>
                  <a:tcPr/>
                </a:tc>
              </a:tr>
              <a:tr h="3525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112</a:t>
                      </a:r>
                      <a:endParaRPr lang="en-US" sz="1200" dirty="0"/>
                    </a:p>
                  </a:txBody>
                  <a:tcPr/>
                </a:tc>
              </a:tr>
              <a:tr h="352586">
                <a:tc>
                  <a:txBody>
                    <a:bodyPr/>
                    <a:lstStyle/>
                    <a:p>
                      <a:pPr algn="ctr"/>
                      <a:r>
                        <a:rPr lang="is-IS" sz="1200" dirty="0" smtClean="0"/>
                        <a:t>220</a:t>
                      </a:r>
                      <a:endParaRPr lang="en-US" sz="1200" dirty="0"/>
                    </a:p>
                  </a:txBody>
                  <a:tcPr/>
                </a:tc>
              </a:tr>
              <a:tr h="3525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113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75902"/>
              </p:ext>
            </p:extLst>
          </p:nvPr>
        </p:nvGraphicFramePr>
        <p:xfrm>
          <a:off x="1447800" y="3810000"/>
          <a:ext cx="2286000" cy="160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6607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Routing Table of</a:t>
                      </a:r>
                      <a:r>
                        <a:rPr lang="en-US" sz="1200" b="0" baseline="0" dirty="0" smtClean="0"/>
                        <a:t> Peer with </a:t>
                      </a:r>
                      <a:r>
                        <a:rPr lang="en-US" sz="1200" b="0" baseline="0" dirty="0" err="1" smtClean="0"/>
                        <a:t>NodeId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dirty="0" smtClean="0"/>
                        <a:t>123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-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212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314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420</a:t>
                      </a:r>
                      <a:endParaRPr lang="en-US" sz="1200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42</a:t>
                      </a:r>
                      <a:endParaRPr lang="en-US" sz="1200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1200" y="2971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Bob’s Peer State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1524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Desired properties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Bounded number of TCP connections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Maximize the direct connections between social friends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Communication between </a:t>
            </a:r>
            <a:r>
              <a:rPr lang="en-US" b="1" dirty="0" smtClean="0"/>
              <a:t>non-social friends </a:t>
            </a:r>
            <a:r>
              <a:rPr lang="en-US" dirty="0" smtClean="0"/>
              <a:t>in </a:t>
            </a:r>
            <a:r>
              <a:rPr lang="en-US" b="1" dirty="0" smtClean="0"/>
              <a:t>logN</a:t>
            </a:r>
            <a:r>
              <a:rPr lang="en-US" dirty="0" smtClean="0"/>
              <a:t> </a:t>
            </a:r>
            <a:r>
              <a:rPr lang="en-US" b="1" dirty="0" smtClean="0"/>
              <a:t>hops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53200" y="3676471"/>
            <a:ext cx="19812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Can we </a:t>
            </a:r>
            <a:r>
              <a:rPr lang="en-US" b="1" dirty="0" smtClean="0"/>
              <a:t>augment</a:t>
            </a:r>
            <a:r>
              <a:rPr lang="en-US" dirty="0" smtClean="0"/>
              <a:t> the </a:t>
            </a:r>
            <a:r>
              <a:rPr lang="en-US" b="1" dirty="0" smtClean="0"/>
              <a:t>Social Neighbors IDs </a:t>
            </a:r>
            <a:r>
              <a:rPr lang="en-US" dirty="0" smtClean="0"/>
              <a:t>in </a:t>
            </a:r>
            <a:r>
              <a:rPr lang="en-US" b="1" dirty="0" smtClean="0"/>
              <a:t>the Routing Table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8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Socially-aware Routing Table </a:t>
            </a:r>
            <a:r>
              <a:rPr lang="en-US" dirty="0" smtClean="0"/>
              <a:t>(2/3)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3429000"/>
            <a:ext cx="49530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16594"/>
              </p:ext>
            </p:extLst>
          </p:nvPr>
        </p:nvGraphicFramePr>
        <p:xfrm>
          <a:off x="4343400" y="3810000"/>
          <a:ext cx="1524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5424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Social</a:t>
                      </a:r>
                      <a:r>
                        <a:rPr lang="en-US" sz="1200" baseline="0" dirty="0" smtClean="0"/>
                        <a:t> Neighbors IDs</a:t>
                      </a:r>
                      <a:endParaRPr lang="en-US" sz="1200" dirty="0"/>
                    </a:p>
                  </a:txBody>
                  <a:tcPr/>
                </a:tc>
              </a:tr>
              <a:tr h="3525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220</a:t>
                      </a:r>
                      <a:endParaRPr lang="en-US" sz="1200" dirty="0"/>
                    </a:p>
                  </a:txBody>
                  <a:tcPr/>
                </a:tc>
              </a:tr>
              <a:tr h="352586">
                <a:tc>
                  <a:txBody>
                    <a:bodyPr/>
                    <a:lstStyle/>
                    <a:p>
                      <a:pPr algn="ctr"/>
                      <a:r>
                        <a:rPr lang="is-IS" sz="1200" dirty="0" smtClean="0"/>
                        <a:t>112</a:t>
                      </a:r>
                      <a:endParaRPr lang="en-US" sz="1200" dirty="0"/>
                    </a:p>
                  </a:txBody>
                  <a:tcPr/>
                </a:tc>
              </a:tr>
              <a:tr h="3525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113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726319"/>
              </p:ext>
            </p:extLst>
          </p:nvPr>
        </p:nvGraphicFramePr>
        <p:xfrm>
          <a:off x="1447800" y="3810000"/>
          <a:ext cx="2286000" cy="160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6607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Routing Table of</a:t>
                      </a:r>
                      <a:r>
                        <a:rPr lang="en-US" sz="1200" b="0" baseline="0" dirty="0" smtClean="0"/>
                        <a:t> Peer with </a:t>
                      </a:r>
                      <a:r>
                        <a:rPr lang="en-US" sz="1200" b="0" baseline="0" dirty="0" err="1" smtClean="0"/>
                        <a:t>NodeId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dirty="0" smtClean="0"/>
                        <a:t>123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-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212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314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420</a:t>
                      </a:r>
                      <a:endParaRPr lang="en-US" sz="1200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42</a:t>
                      </a:r>
                      <a:endParaRPr lang="en-US" sz="1200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1200" y="2971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Bob’s Peer State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524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Step 1 : </a:t>
            </a:r>
            <a:r>
              <a:rPr lang="en-US" dirty="0" smtClean="0"/>
              <a:t>Periodically check for updates in </a:t>
            </a:r>
            <a:r>
              <a:rPr lang="en-US" b="1" dirty="0" smtClean="0"/>
              <a:t>Social Neighbors IDs</a:t>
            </a:r>
            <a:r>
              <a:rPr lang="en-US" dirty="0" smtClean="0"/>
              <a:t> table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Step 2 : </a:t>
            </a:r>
            <a:r>
              <a:rPr lang="en-US" dirty="0"/>
              <a:t>N</a:t>
            </a:r>
            <a:r>
              <a:rPr lang="en-US" dirty="0" smtClean="0"/>
              <a:t>ew social friend is added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Step 3 : </a:t>
            </a:r>
            <a:r>
              <a:rPr lang="en-US" dirty="0" smtClean="0"/>
              <a:t>Identify appropriate position in </a:t>
            </a:r>
            <a:r>
              <a:rPr lang="en-US" b="1" dirty="0" smtClean="0"/>
              <a:t>Routing Table </a:t>
            </a:r>
            <a:r>
              <a:rPr lang="en-US" dirty="0" smtClean="0"/>
              <a:t>- Similar to </a:t>
            </a:r>
            <a:r>
              <a:rPr lang="en-US" b="1" dirty="0" smtClean="0"/>
              <a:t>Pastry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Step 4 : </a:t>
            </a:r>
            <a:r>
              <a:rPr lang="en-US" dirty="0" smtClean="0"/>
              <a:t>Replace previous connection</a:t>
            </a:r>
            <a:endParaRPr lang="en-US" b="1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86000" y="4800600"/>
            <a:ext cx="2667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743200" y="4419600"/>
            <a:ext cx="2209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286000" y="4876800"/>
            <a:ext cx="2667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91200" y="4648200"/>
            <a:ext cx="1981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Conflict</a:t>
            </a:r>
            <a:r>
              <a:rPr lang="en-US" dirty="0" smtClean="0"/>
              <a:t>. Which one is the best candidate?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1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Socially-aware Routing Table </a:t>
            </a:r>
            <a:r>
              <a:rPr lang="en-US" dirty="0" smtClean="0"/>
              <a:t>(3/3)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3429000"/>
            <a:ext cx="4953000" cy="236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85355"/>
              </p:ext>
            </p:extLst>
          </p:nvPr>
        </p:nvGraphicFramePr>
        <p:xfrm>
          <a:off x="4343400" y="3810000"/>
          <a:ext cx="1524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5424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Social</a:t>
                      </a:r>
                      <a:r>
                        <a:rPr lang="en-US" sz="1200" baseline="0" dirty="0" smtClean="0"/>
                        <a:t> Neighbors IDs</a:t>
                      </a:r>
                      <a:endParaRPr lang="en-US" sz="1200" dirty="0"/>
                    </a:p>
                  </a:txBody>
                  <a:tcPr/>
                </a:tc>
              </a:tr>
              <a:tr h="3525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220</a:t>
                      </a:r>
                      <a:endParaRPr lang="en-US" sz="1200" dirty="0"/>
                    </a:p>
                  </a:txBody>
                  <a:tcPr/>
                </a:tc>
              </a:tr>
              <a:tr h="352586">
                <a:tc>
                  <a:txBody>
                    <a:bodyPr/>
                    <a:lstStyle/>
                    <a:p>
                      <a:pPr algn="ctr"/>
                      <a:r>
                        <a:rPr lang="is-IS" sz="1200" dirty="0" smtClean="0"/>
                        <a:t>112</a:t>
                      </a:r>
                      <a:endParaRPr lang="en-US" sz="1200" dirty="0"/>
                    </a:p>
                  </a:txBody>
                  <a:tcPr/>
                </a:tc>
              </a:tr>
              <a:tr h="35258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113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89502"/>
              </p:ext>
            </p:extLst>
          </p:nvPr>
        </p:nvGraphicFramePr>
        <p:xfrm>
          <a:off x="1447800" y="3810000"/>
          <a:ext cx="2286000" cy="160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466078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Routing Table of</a:t>
                      </a:r>
                      <a:r>
                        <a:rPr lang="en-US" sz="1200" b="0" baseline="0" dirty="0" smtClean="0"/>
                        <a:t> Peer with </a:t>
                      </a:r>
                      <a:r>
                        <a:rPr lang="en-US" sz="1200" b="0" baseline="0" dirty="0" err="1" smtClean="0"/>
                        <a:t>NodeId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dirty="0" smtClean="0"/>
                        <a:t>123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-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212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314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420</a:t>
                      </a:r>
                      <a:endParaRPr lang="en-US" sz="1200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42</a:t>
                      </a:r>
                      <a:endParaRPr lang="en-US" sz="1200" dirty="0"/>
                    </a:p>
                  </a:txBody>
                  <a:tcPr/>
                </a:tc>
              </a:tr>
              <a:tr h="3780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81200" y="29718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Bob’s Peer State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5240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Conflict solution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Compare network latencies</a:t>
            </a:r>
            <a:br>
              <a:rPr lang="en-US" dirty="0" smtClean="0"/>
            </a:br>
            <a:r>
              <a:rPr lang="en-US" dirty="0" smtClean="0"/>
              <a:t>t(123,112) &gt; t(123,113)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Choose minimum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86000" y="4800600"/>
            <a:ext cx="2667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743200" y="4419600"/>
            <a:ext cx="22098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286000" y="4876800"/>
            <a:ext cx="2667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1524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Achievements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Biased flavor on the friends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Reduce the data propagation latency</a:t>
            </a:r>
          </a:p>
        </p:txBody>
      </p:sp>
    </p:spTree>
    <p:extLst>
      <p:ext uri="{BB962C8B-B14F-4D97-AF65-F5344CB8AC3E}">
        <p14:creationId xmlns:p14="http://schemas.microsoft.com/office/powerpoint/2010/main" val="1929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691536"/>
              </p:ext>
            </p:extLst>
          </p:nvPr>
        </p:nvGraphicFramePr>
        <p:xfrm>
          <a:off x="1771648" y="1447800"/>
          <a:ext cx="5695952" cy="152399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23988"/>
                <a:gridCol w="1423988"/>
                <a:gridCol w="1423988"/>
                <a:gridCol w="142398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Connections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Degree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Facebook [1]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63,731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817,090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25.642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Twitter [2]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456,631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14,855,874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32.533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Slashdot [2]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82,168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948,463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11.543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Epinions</a:t>
                      </a:r>
                      <a:r>
                        <a:rPr lang="en-US" sz="1400" dirty="0" smtClean="0"/>
                        <a:t> [2]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75,879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508,837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6.706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086" y="3048000"/>
            <a:ext cx="814251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NewsFeed</a:t>
            </a:r>
            <a:r>
              <a:rPr lang="en-US" b="1" dirty="0"/>
              <a:t> </a:t>
            </a:r>
            <a:r>
              <a:rPr lang="en-US" b="1" dirty="0" smtClean="0"/>
              <a:t>simulation:</a:t>
            </a:r>
          </a:p>
          <a:p>
            <a:pPr marL="1084263" indent="-285750">
              <a:buFont typeface="Arial"/>
              <a:buChar char="•"/>
            </a:pPr>
            <a:r>
              <a:rPr lang="en-US" b="1" dirty="0" smtClean="0"/>
              <a:t>Data generation rate: </a:t>
            </a:r>
            <a:r>
              <a:rPr lang="en-US" dirty="0" smtClean="0"/>
              <a:t>exponential distribution [3]</a:t>
            </a:r>
          </a:p>
          <a:p>
            <a:pPr marL="1084263" indent="-285750">
              <a:buFont typeface="Arial"/>
              <a:buChar char="•"/>
            </a:pPr>
            <a:r>
              <a:rPr lang="en-US" b="1" dirty="0" smtClean="0"/>
              <a:t>Information diffusion: </a:t>
            </a:r>
            <a:r>
              <a:rPr lang="en-US" dirty="0" smtClean="0"/>
              <a:t>users propagate their posts to their social friends independently</a:t>
            </a: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5874604"/>
            <a:ext cx="8534400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aseline="30000" dirty="0" smtClean="0"/>
              <a:t>[1] </a:t>
            </a:r>
            <a:r>
              <a:rPr lang="en-US" sz="1600" baseline="30000" dirty="0"/>
              <a:t>B. </a:t>
            </a:r>
            <a:r>
              <a:rPr lang="en-US" sz="1600" baseline="30000" dirty="0" err="1"/>
              <a:t>Viswanath</a:t>
            </a:r>
            <a:r>
              <a:rPr lang="en-US" sz="1600" baseline="30000" dirty="0"/>
              <a:t>, et al., “On the evolution of user interaction in </a:t>
            </a:r>
            <a:r>
              <a:rPr lang="en-US" sz="1600" baseline="30000" dirty="0" err="1"/>
              <a:t>facebook</a:t>
            </a:r>
            <a:r>
              <a:rPr lang="en-US" sz="1600" baseline="30000" dirty="0"/>
              <a:t>”, WOSN, 2009</a:t>
            </a:r>
          </a:p>
          <a:p>
            <a:r>
              <a:rPr lang="en-US" sz="1600" baseline="30000" dirty="0" smtClean="0"/>
              <a:t>[2] </a:t>
            </a:r>
            <a:r>
              <a:rPr lang="en-US" sz="1600" baseline="30000" dirty="0"/>
              <a:t>Stanford large network dataset collection”, http://snap.stanford.edu, accessed Jul. 02, </a:t>
            </a:r>
            <a:r>
              <a:rPr lang="en-US" sz="1600" baseline="30000" dirty="0" smtClean="0"/>
              <a:t>2015</a:t>
            </a:r>
          </a:p>
          <a:p>
            <a:r>
              <a:rPr lang="en-US" sz="1600" baseline="30000" dirty="0" smtClean="0"/>
              <a:t>[3]</a:t>
            </a:r>
            <a:r>
              <a:rPr lang="en-US" sz="1600" dirty="0" smtClean="0"/>
              <a:t> </a:t>
            </a:r>
            <a:r>
              <a:rPr lang="en-US" sz="1600" baseline="30000" dirty="0"/>
              <a:t>K. Zhu, et al., “</a:t>
            </a:r>
            <a:r>
              <a:rPr lang="en-US" sz="1600" baseline="30000" dirty="0" err="1"/>
              <a:t>Modelling</a:t>
            </a:r>
            <a:r>
              <a:rPr lang="en-US" sz="1600" baseline="30000" dirty="0"/>
              <a:t> population growth in online social networks”, Complex Adaptive </a:t>
            </a:r>
            <a:r>
              <a:rPr lang="en-US" sz="1600" baseline="30000" dirty="0" err="1"/>
              <a:t>Modelling</a:t>
            </a:r>
            <a:r>
              <a:rPr lang="en-US" sz="1600" baseline="30000" dirty="0"/>
              <a:t>, 2013</a:t>
            </a:r>
          </a:p>
          <a:p>
            <a:endParaRPr lang="en-US" sz="16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313872"/>
            <a:ext cx="8142514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Simulation parameters:</a:t>
            </a:r>
          </a:p>
          <a:p>
            <a:pPr marL="1084263" indent="-285750">
              <a:buFont typeface="Arial"/>
              <a:buChar char="•"/>
            </a:pPr>
            <a:r>
              <a:rPr lang="en-US" b="1" dirty="0" smtClean="0"/>
              <a:t>Data Sets </a:t>
            </a:r>
            <a:r>
              <a:rPr lang="en-US" dirty="0" smtClean="0"/>
              <a:t>with different characteristics</a:t>
            </a:r>
          </a:p>
          <a:p>
            <a:pPr marL="1084263" indent="-285750">
              <a:buFont typeface="Arial"/>
              <a:buChar char="•"/>
            </a:pPr>
            <a:r>
              <a:rPr lang="en-US" b="1" dirty="0"/>
              <a:t>Node registration rate: </a:t>
            </a:r>
            <a:r>
              <a:rPr lang="en-US" dirty="0"/>
              <a:t>exponential distribution [3</a:t>
            </a:r>
            <a:r>
              <a:rPr lang="en-US" dirty="0" smtClean="0"/>
              <a:t>]</a:t>
            </a:r>
            <a:endParaRPr lang="en-US" b="1" dirty="0" smtClean="0"/>
          </a:p>
          <a:p>
            <a:pPr marL="1084263" indent="-285750">
              <a:buFont typeface="Arial"/>
              <a:buChar char="•"/>
            </a:pPr>
            <a:r>
              <a:rPr lang="en-US" b="1" dirty="0" smtClean="0"/>
              <a:t>Number </a:t>
            </a:r>
            <a:r>
              <a:rPr lang="en-US" b="1" dirty="0"/>
              <a:t>of trials: </a:t>
            </a:r>
            <a:r>
              <a:rPr lang="en-US" dirty="0"/>
              <a:t>100 independent </a:t>
            </a:r>
            <a:r>
              <a:rPr lang="en-US" dirty="0" smtClean="0"/>
              <a:t>simulations</a:t>
            </a:r>
          </a:p>
          <a:p>
            <a:pPr marL="1084263" indent="-285750">
              <a:buFont typeface="Arial"/>
              <a:buChar char="•"/>
            </a:pPr>
            <a:r>
              <a:rPr lang="en-US" b="1" dirty="0" smtClean="0"/>
              <a:t>Discrete event simulator:</a:t>
            </a:r>
            <a:r>
              <a:rPr lang="en-US" dirty="0" smtClean="0"/>
              <a:t> </a:t>
            </a:r>
            <a:r>
              <a:rPr lang="en-US" dirty="0" err="1" smtClean="0"/>
              <a:t>FreePastry</a:t>
            </a:r>
            <a:r>
              <a:rPr lang="en-US" dirty="0" smtClean="0"/>
              <a:t> 2.1</a:t>
            </a: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887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386531"/>
              </p:ext>
            </p:extLst>
          </p:nvPr>
        </p:nvGraphicFramePr>
        <p:xfrm>
          <a:off x="1771648" y="1447800"/>
          <a:ext cx="5695952" cy="152399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23988"/>
                <a:gridCol w="1423988"/>
                <a:gridCol w="1423988"/>
                <a:gridCol w="1423988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Set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Connections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 Degree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Facebook [1]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63,731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817,090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25.642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Twitter [2]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456,631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14,855,874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32.533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Slashdot [2]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82,168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948,463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11.543</a:t>
                      </a:r>
                      <a:endParaRPr lang="en-US" sz="1400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Epinions</a:t>
                      </a:r>
                      <a:r>
                        <a:rPr lang="en-US" sz="1400" dirty="0" smtClean="0"/>
                        <a:t> [2]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75,879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508,837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6.706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143071"/>
            <a:ext cx="8142514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Evaluation metrics used:</a:t>
            </a:r>
          </a:p>
          <a:p>
            <a:r>
              <a:rPr lang="en-US" b="1" dirty="0" smtClean="0"/>
              <a:t>	Number of Hops: </a:t>
            </a:r>
            <a:r>
              <a:rPr lang="en-US" dirty="0" smtClean="0"/>
              <a:t>The P2P hops required to communicate two social friends</a:t>
            </a:r>
          </a:p>
          <a:p>
            <a:r>
              <a:rPr lang="en-US" b="1" dirty="0" smtClean="0"/>
              <a:t>	Network Latency: </a:t>
            </a:r>
            <a:r>
              <a:rPr lang="en-US" dirty="0" smtClean="0"/>
              <a:t>The </a:t>
            </a:r>
            <a:r>
              <a:rPr lang="en-US" dirty="0"/>
              <a:t>t</a:t>
            </a:r>
            <a:r>
              <a:rPr lang="en-US" dirty="0" smtClean="0"/>
              <a:t>ime spent to propagate a message</a:t>
            </a:r>
          </a:p>
          <a:p>
            <a:r>
              <a:rPr lang="en-US" dirty="0"/>
              <a:t>	</a:t>
            </a:r>
            <a:r>
              <a:rPr lang="en-US" b="1" dirty="0" smtClean="0"/>
              <a:t>% of social connections: </a:t>
            </a:r>
            <a:r>
              <a:rPr lang="en-US" dirty="0" smtClean="0"/>
              <a:t>The social connections coverage</a:t>
            </a: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5791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aseline="30000" dirty="0" smtClean="0"/>
              <a:t>[1] </a:t>
            </a:r>
            <a:r>
              <a:rPr lang="en-US" sz="1600" baseline="30000" dirty="0"/>
              <a:t>B. </a:t>
            </a:r>
            <a:r>
              <a:rPr lang="en-US" sz="1600" baseline="30000" dirty="0" err="1"/>
              <a:t>Viswanath</a:t>
            </a:r>
            <a:r>
              <a:rPr lang="en-US" sz="1600" baseline="30000" dirty="0"/>
              <a:t>, et al., “On the evolution of user interaction in </a:t>
            </a:r>
            <a:r>
              <a:rPr lang="en-US" sz="1600" baseline="30000" dirty="0" err="1"/>
              <a:t>facebook</a:t>
            </a:r>
            <a:r>
              <a:rPr lang="en-US" sz="1600" baseline="30000" dirty="0"/>
              <a:t>”, WOSN, 2009</a:t>
            </a:r>
          </a:p>
          <a:p>
            <a:r>
              <a:rPr lang="en-US" sz="1600" baseline="30000" dirty="0" smtClean="0"/>
              <a:t>[2] </a:t>
            </a:r>
            <a:r>
              <a:rPr lang="en-US" sz="1600" baseline="30000" dirty="0"/>
              <a:t>Stanford large network dataset collection”, </a:t>
            </a:r>
            <a:r>
              <a:rPr lang="en-US" sz="1600" baseline="30000" dirty="0">
                <a:hlinkClick r:id="rId3"/>
              </a:rPr>
              <a:t>http://snap.stanford.edu</a:t>
            </a:r>
            <a:r>
              <a:rPr lang="en-US" sz="1600" baseline="30000" dirty="0"/>
              <a:t>, accessed Jul. 02, </a:t>
            </a:r>
            <a:r>
              <a:rPr lang="en-US" sz="1600" baseline="30000" dirty="0" smtClean="0"/>
              <a:t>2015</a:t>
            </a:r>
          </a:p>
          <a:p>
            <a:r>
              <a:rPr lang="en-US" sz="1600" baseline="30000" dirty="0" smtClean="0">
                <a:latin typeface="+mj-lt"/>
              </a:rPr>
              <a:t>[3] S</a:t>
            </a:r>
            <a:r>
              <a:rPr lang="en-US" sz="1600" baseline="30000" dirty="0">
                <a:latin typeface="+mj-lt"/>
              </a:rPr>
              <a:t>. Marti, P. </a:t>
            </a:r>
            <a:r>
              <a:rPr lang="en-US" sz="1600" baseline="30000" dirty="0" err="1">
                <a:latin typeface="+mj-lt"/>
              </a:rPr>
              <a:t>Ganesan</a:t>
            </a:r>
            <a:r>
              <a:rPr lang="en-US" sz="1600" baseline="30000" dirty="0">
                <a:latin typeface="+mj-lt"/>
              </a:rPr>
              <a:t>, and H. Garcia-Molina, “DHT routing using social </a:t>
            </a:r>
            <a:r>
              <a:rPr lang="en-US" sz="1600" baseline="30000" dirty="0" smtClean="0">
                <a:latin typeface="+mj-lt"/>
              </a:rPr>
              <a:t>links”, P2P, 2004</a:t>
            </a:r>
            <a:endParaRPr lang="en-US" sz="16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495800"/>
            <a:ext cx="8142514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State-Of-The-Art comparison:</a:t>
            </a:r>
          </a:p>
          <a:p>
            <a:r>
              <a:rPr lang="en-US" b="1" dirty="0" smtClean="0"/>
              <a:t>	Pastry: </a:t>
            </a:r>
            <a:r>
              <a:rPr lang="en-US" dirty="0" smtClean="0"/>
              <a:t>No social friendship augmentation</a:t>
            </a:r>
          </a:p>
          <a:p>
            <a:r>
              <a:rPr lang="en-US" b="1" dirty="0" smtClean="0"/>
              <a:t>	SPROUT [3]: </a:t>
            </a:r>
            <a:r>
              <a:rPr lang="en-US" dirty="0" smtClean="0"/>
              <a:t>Chord overlay network with additional social connections</a:t>
            </a:r>
          </a:p>
        </p:txBody>
      </p:sp>
    </p:spTree>
    <p:extLst>
      <p:ext uri="{BB962C8B-B14F-4D97-AF65-F5344CB8AC3E}">
        <p14:creationId xmlns:p14="http://schemas.microsoft.com/office/powerpoint/2010/main" val="394299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Percentage of Social Connections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 descr="percentageOfSocialFriends_Epini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45" y="1371600"/>
            <a:ext cx="3166655" cy="2516400"/>
          </a:xfrm>
          <a:prstGeom prst="rect">
            <a:avLst/>
          </a:prstGeom>
        </p:spPr>
      </p:pic>
      <p:pic>
        <p:nvPicPr>
          <p:cNvPr id="7" name="Picture 6" descr="percentageOfSocialFriends_Faceboo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44" y="1371600"/>
            <a:ext cx="3166656" cy="2516400"/>
          </a:xfrm>
          <a:prstGeom prst="rect">
            <a:avLst/>
          </a:prstGeom>
        </p:spPr>
      </p:pic>
      <p:pic>
        <p:nvPicPr>
          <p:cNvPr id="8" name="Picture 7" descr="percentageOfSocialFriends_Slashdo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45" y="3884400"/>
            <a:ext cx="3166655" cy="2516400"/>
          </a:xfrm>
          <a:prstGeom prst="rect">
            <a:avLst/>
          </a:prstGeom>
        </p:spPr>
      </p:pic>
      <p:pic>
        <p:nvPicPr>
          <p:cNvPr id="9" name="Picture 8" descr="percentageOfSocialFriends_Twitt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45" y="3886200"/>
            <a:ext cx="3166655" cy="2516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" y="1646872"/>
            <a:ext cx="28956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More than 60% of social friends are included in the routing table.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2209800"/>
            <a:ext cx="2286000" cy="609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0" y="2209800"/>
            <a:ext cx="2286000" cy="609600"/>
          </a:xfrm>
          <a:prstGeom prst="rect">
            <a:avLst/>
          </a:prstGeom>
          <a:noFill/>
          <a:ln>
            <a:solidFill>
              <a:srgbClr val="F7964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5200" y="4724400"/>
            <a:ext cx="2286000" cy="609600"/>
          </a:xfrm>
          <a:prstGeom prst="rect">
            <a:avLst/>
          </a:prstGeom>
          <a:noFill/>
          <a:ln>
            <a:solidFill>
              <a:srgbClr val="F7964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0800" y="4724400"/>
            <a:ext cx="2286000" cy="609600"/>
          </a:xfrm>
          <a:prstGeom prst="rect">
            <a:avLst/>
          </a:prstGeom>
          <a:noFill/>
          <a:ln>
            <a:solidFill>
              <a:srgbClr val="F7964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290726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Av. Degree: 6.706</a:t>
            </a:r>
          </a:p>
          <a:p>
            <a:r>
              <a:rPr lang="en-US" b="1" dirty="0" smtClean="0"/>
              <a:t>Nodes:  75,879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290726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Av. Degree: 25.642</a:t>
            </a:r>
          </a:p>
          <a:p>
            <a:r>
              <a:rPr lang="en-US" b="1" dirty="0" smtClean="0"/>
              <a:t>Nodes: 63,731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57600" y="5410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Av. Degree: 11.543</a:t>
            </a:r>
          </a:p>
          <a:p>
            <a:r>
              <a:rPr lang="en-US" b="1" dirty="0" smtClean="0"/>
              <a:t>Nodes: 82,168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05600" y="5486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Av. Degree 32.533</a:t>
            </a:r>
          </a:p>
          <a:p>
            <a:r>
              <a:rPr lang="en-US" b="1" dirty="0" smtClean="0"/>
              <a:t>Nodes: 456,631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" y="1646872"/>
            <a:ext cx="2895600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Social friendship coverage increases as the network grows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Routing Table Size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992001"/>
              </p:ext>
            </p:extLst>
          </p:nvPr>
        </p:nvGraphicFramePr>
        <p:xfrm>
          <a:off x="838200" y="2741023"/>
          <a:ext cx="1676400" cy="38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8" imgW="889000" imgH="203200" progId="Equation.3">
                  <p:embed/>
                </p:oleObj>
              </mc:Choice>
              <mc:Fallback>
                <p:oleObj name="Equation" r:id="rId8" imgW="889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200" y="2741023"/>
                        <a:ext cx="1676400" cy="383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505200" y="2057400"/>
            <a:ext cx="2286000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77000" y="2057400"/>
            <a:ext cx="2286000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05200" y="4572000"/>
            <a:ext cx="2286000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00800" y="4572000"/>
            <a:ext cx="2286000" cy="228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1676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" y="1654076"/>
            <a:ext cx="28956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SPROUT achieves better results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Direct connections </a:t>
            </a:r>
            <a:r>
              <a:rPr lang="en-US" dirty="0"/>
              <a:t>to all of the social user’s neighborhood set.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Unrealistic for real-life social </a:t>
            </a:r>
            <a:r>
              <a:rPr lang="en-US" dirty="0" smtClean="0"/>
              <a:t>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build="allAtOnce" animBg="1"/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0" grpId="0"/>
      <p:bldP spid="17" grpId="0"/>
      <p:bldP spid="18" grpId="0"/>
      <p:bldP spid="19" grpId="0"/>
      <p:bldP spid="20" grpId="2" build="allAtOnce" animBg="1"/>
      <p:bldP spid="20" grpId="3" build="allAtOnce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Hops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 descr="hops_face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44" y="1295400"/>
            <a:ext cx="3166652" cy="2516400"/>
          </a:xfrm>
          <a:prstGeom prst="rect">
            <a:avLst/>
          </a:prstGeom>
        </p:spPr>
      </p:pic>
      <p:pic>
        <p:nvPicPr>
          <p:cNvPr id="8" name="Picture 7" descr="hops_slashd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44" y="3810000"/>
            <a:ext cx="3124200" cy="2516400"/>
          </a:xfrm>
          <a:prstGeom prst="rect">
            <a:avLst/>
          </a:prstGeom>
        </p:spPr>
      </p:pic>
      <p:pic>
        <p:nvPicPr>
          <p:cNvPr id="9" name="Picture 8" descr="hops_twi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44" y="3810000"/>
            <a:ext cx="3166656" cy="2516400"/>
          </a:xfrm>
          <a:prstGeom prst="rect">
            <a:avLst/>
          </a:prstGeom>
        </p:spPr>
      </p:pic>
      <p:pic>
        <p:nvPicPr>
          <p:cNvPr id="11" name="Picture 10" descr="hops_epinio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44" y="1295400"/>
            <a:ext cx="3166655" cy="2516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941" y="1752600"/>
            <a:ext cx="28956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75% hops </a:t>
            </a:r>
            <a:r>
              <a:rPr lang="en-US" dirty="0">
                <a:solidFill>
                  <a:srgbClr val="000000"/>
                </a:solidFill>
              </a:rPr>
              <a:t>reduction in all Data Sets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2630269"/>
            <a:ext cx="28956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Hops </a:t>
            </a:r>
            <a:r>
              <a:rPr lang="en-US" dirty="0" smtClean="0"/>
              <a:t>are not increasing logarithmically as the network grows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52800" y="2895600"/>
            <a:ext cx="2286000" cy="30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77000" y="2895600"/>
            <a:ext cx="2286000" cy="30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00800" y="5334000"/>
            <a:ext cx="2286000" cy="30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52800" y="5410200"/>
            <a:ext cx="2286000" cy="30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86400" y="1905000"/>
            <a:ext cx="228600" cy="1219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458200" y="2209800"/>
            <a:ext cx="228600" cy="914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34400" y="4038600"/>
            <a:ext cx="228600" cy="152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34000" y="4572000"/>
            <a:ext cx="228600" cy="1143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29000" y="2438400"/>
            <a:ext cx="228600" cy="762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629400" y="2438400"/>
            <a:ext cx="228600" cy="762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29000" y="5029200"/>
            <a:ext cx="228600" cy="762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00800" y="5029200"/>
            <a:ext cx="228600" cy="762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4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build="allAtOnce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Latency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 descr="latency_epin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45" y="1369800"/>
            <a:ext cx="3166655" cy="2516400"/>
          </a:xfrm>
          <a:prstGeom prst="rect">
            <a:avLst/>
          </a:prstGeom>
        </p:spPr>
      </p:pic>
      <p:pic>
        <p:nvPicPr>
          <p:cNvPr id="8" name="Picture 7" descr="latency_faceb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69800"/>
            <a:ext cx="3166655" cy="2516400"/>
          </a:xfrm>
          <a:prstGeom prst="rect">
            <a:avLst/>
          </a:prstGeom>
        </p:spPr>
      </p:pic>
      <p:pic>
        <p:nvPicPr>
          <p:cNvPr id="9" name="Picture 8" descr="latency_slashdo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84400"/>
            <a:ext cx="3166655" cy="2516400"/>
          </a:xfrm>
          <a:prstGeom prst="rect">
            <a:avLst/>
          </a:prstGeom>
        </p:spPr>
      </p:pic>
      <p:pic>
        <p:nvPicPr>
          <p:cNvPr id="10" name="Picture 9" descr="latency_twit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86200"/>
            <a:ext cx="3166655" cy="2516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" y="1600200"/>
            <a:ext cx="289560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67% network latency reduction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2743200"/>
            <a:ext cx="2895600" cy="17543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SPROUT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Depends on the connectivity between social friends.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051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Socially-aware P2P overlay network</a:t>
            </a:r>
          </a:p>
          <a:p>
            <a:pPr lvl="1"/>
            <a:r>
              <a:rPr lang="en-US" sz="2400" dirty="0"/>
              <a:t>Bounded number of P2P connections</a:t>
            </a:r>
          </a:p>
          <a:p>
            <a:pPr lvl="1"/>
            <a:r>
              <a:rPr lang="en-US" sz="2400" dirty="0"/>
              <a:t>60% more socially-connected peers</a:t>
            </a:r>
          </a:p>
          <a:p>
            <a:pPr lvl="1"/>
            <a:r>
              <a:rPr lang="en-US" sz="2400" dirty="0"/>
              <a:t>Random lookups in              </a:t>
            </a:r>
            <a:r>
              <a:rPr lang="en-US" sz="2400" dirty="0" smtClean="0"/>
              <a:t>  hops</a:t>
            </a:r>
            <a:endParaRPr lang="en-US" sz="2400" dirty="0"/>
          </a:p>
          <a:p>
            <a:r>
              <a:rPr lang="en-US" sz="2800" dirty="0" err="1"/>
              <a:t>NewsFeed</a:t>
            </a:r>
            <a:r>
              <a:rPr lang="en-US" sz="2800" dirty="0"/>
              <a:t> service</a:t>
            </a:r>
          </a:p>
          <a:p>
            <a:pPr lvl="1"/>
            <a:r>
              <a:rPr lang="en-US" sz="2400" dirty="0"/>
              <a:t>Information propagation with 75% less hops</a:t>
            </a:r>
          </a:p>
          <a:p>
            <a:pPr lvl="1"/>
            <a:r>
              <a:rPr lang="en-US" sz="2400" dirty="0"/>
              <a:t>Network latency reduced by 67%</a:t>
            </a:r>
          </a:p>
          <a:p>
            <a:r>
              <a:rPr lang="en-US" sz="2800" dirty="0"/>
              <a:t>Future research questions</a:t>
            </a:r>
          </a:p>
          <a:p>
            <a:pPr lvl="1"/>
            <a:r>
              <a:rPr lang="en-US" dirty="0"/>
              <a:t>Biased Node ID assignment?</a:t>
            </a:r>
          </a:p>
          <a:p>
            <a:pPr lvl="1"/>
            <a:r>
              <a:rPr lang="en-US" dirty="0"/>
              <a:t>Routing using </a:t>
            </a:r>
            <a:r>
              <a:rPr lang="en-US" b="1" dirty="0" smtClean="0"/>
              <a:t>social network </a:t>
            </a:r>
            <a:r>
              <a:rPr lang="en-US" b="1" dirty="0" err="1" smtClean="0"/>
              <a:t>subgraph</a:t>
            </a:r>
            <a:r>
              <a:rPr lang="en-US" b="1" dirty="0" smtClean="0"/>
              <a:t>?</a:t>
            </a:r>
            <a:endParaRPr lang="en-US" dirty="0"/>
          </a:p>
          <a:p>
            <a:pPr lvl="1"/>
            <a:r>
              <a:rPr lang="en-US" dirty="0"/>
              <a:t>Social users interactions?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06995"/>
              </p:ext>
            </p:extLst>
          </p:nvPr>
        </p:nvGraphicFramePr>
        <p:xfrm>
          <a:off x="3505200" y="2806970"/>
          <a:ext cx="990600" cy="39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Equation" r:id="rId4" imgW="381000" imgH="203200" progId="Equation.3">
                  <p:embed/>
                </p:oleObj>
              </mc:Choice>
              <mc:Fallback>
                <p:oleObj name="Equation" r:id="rId4" imgW="381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5200" y="2806970"/>
                        <a:ext cx="990600" cy="393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10 March 2015, University of Cyprus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30596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hlinkClick r:id="rId3"/>
              </a:rPr>
              <a:t>isocial</a:t>
            </a:r>
            <a:r>
              <a:rPr lang="en-GB" dirty="0">
                <a:hlinkClick r:id="rId3"/>
              </a:rPr>
              <a:t>-itn.eu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3886200"/>
            <a:ext cx="2174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</a:t>
            </a:r>
            <a:r>
              <a:rPr lang="en-GB" sz="1600" dirty="0" smtClean="0"/>
              <a:t>o-funded by the European Commission</a:t>
            </a:r>
            <a:endParaRPr lang="en-GB" sz="1600" dirty="0"/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37099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www.changes-itn.eu/Portals/0/Images/2014/final%20conference/logo%20Marie%20Curie%20Ac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2374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84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371600" y="2590800"/>
            <a:ext cx="76200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ocialgrap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3923168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9" name="Content Placeholder 8" descr="adhoc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b="-157"/>
          <a:stretch>
            <a:fillRect/>
          </a:stretch>
        </p:blipFill>
        <p:spPr>
          <a:xfrm>
            <a:off x="1524000" y="3886200"/>
            <a:ext cx="3429000" cy="222871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P2P Network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3810000"/>
            <a:ext cx="328246" cy="304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900" y="2997200"/>
            <a:ext cx="838200" cy="850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4576482"/>
            <a:ext cx="304800" cy="3003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1" y="5791200"/>
            <a:ext cx="239486" cy="2286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876800" y="19812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Ubiquitous</a:t>
            </a:r>
            <a:r>
              <a:rPr lang="de-DE" dirty="0" smtClean="0"/>
              <a:t> </a:t>
            </a:r>
            <a:r>
              <a:rPr lang="de-DE" dirty="0" err="1" smtClean="0"/>
              <a:t>communication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endParaRPr lang="de-DE" dirty="0" smtClean="0"/>
          </a:p>
          <a:p>
            <a:pPr marL="1257300" lvl="2" indent="-342900">
              <a:buFont typeface="Arial"/>
              <a:buChar char="•"/>
            </a:pPr>
            <a:r>
              <a:rPr lang="de-DE" dirty="0" smtClean="0"/>
              <a:t>Single </a:t>
            </a:r>
            <a:r>
              <a:rPr lang="de-DE" dirty="0" err="1" smtClean="0"/>
              <a:t>server</a:t>
            </a:r>
            <a:r>
              <a:rPr lang="de-DE" dirty="0" smtClean="0"/>
              <a:t> </a:t>
            </a:r>
            <a:r>
              <a:rPr lang="de-DE" dirty="0" err="1" smtClean="0"/>
              <a:t>dependence</a:t>
            </a:r>
            <a:endParaRPr lang="de-DE" dirty="0" smtClean="0"/>
          </a:p>
          <a:p>
            <a:pPr marL="1257300" lvl="2" indent="-342900">
              <a:buFont typeface="Arial"/>
              <a:buChar char="•"/>
            </a:pPr>
            <a:r>
              <a:rPr lang="de-DE" dirty="0" smtClean="0"/>
              <a:t>Privacy </a:t>
            </a:r>
            <a:r>
              <a:rPr lang="de-DE" dirty="0" err="1" smtClean="0"/>
              <a:t>issues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876800" y="4209871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de-DE" dirty="0" err="1" smtClean="0"/>
              <a:t>Decentralization</a:t>
            </a:r>
            <a:endParaRPr lang="de-DE" dirty="0" smtClean="0"/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Reliability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/>
              <a:t>Data ownership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Topology </a:t>
            </a:r>
            <a:r>
              <a:rPr lang="en-US" dirty="0" smtClean="0">
                <a:solidFill>
                  <a:srgbClr val="FF0000"/>
                </a:solidFill>
              </a:rPr>
              <a:t>inconsistency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Additional number of hops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Network latency</a:t>
            </a:r>
          </a:p>
          <a:p>
            <a:pPr marL="1257300" lvl="2" indent="-342900">
              <a:buFont typeface="Arial"/>
              <a:buChar char="•"/>
            </a:pPr>
            <a:endParaRPr lang="en-US" dirty="0" smtClean="0"/>
          </a:p>
          <a:p>
            <a:pPr marL="1257300" lvl="2" indent="-342900">
              <a:buFont typeface="Arial"/>
              <a:buChar char="•"/>
            </a:pP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 rot="21042849">
            <a:off x="2364922" y="4079267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3685710">
            <a:off x="2902158" y="4435603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3431744" y="4648200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21227160">
            <a:off x="3964789" y="4639748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4228989">
            <a:off x="2233683" y="4580576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8478722">
            <a:off x="2083885" y="5377082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owntim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00401"/>
            <a:ext cx="1676400" cy="887186"/>
          </a:xfrm>
          <a:prstGeom prst="rect">
            <a:avLst/>
          </a:prstGeom>
        </p:spPr>
      </p:pic>
      <p:pic>
        <p:nvPicPr>
          <p:cNvPr id="7" name="Picture 6" descr="social-media-and-privacy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200400"/>
            <a:ext cx="160421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4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/>
      <p:bldP spid="11" grpId="0"/>
      <p:bldP spid="36" grpId="0" uiExpand="1" build="allAtOnce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</a:t>
            </a:r>
            <a:r>
              <a:rPr lang="en-GB" dirty="0" err="1" smtClean="0"/>
              <a:t>ntaris.stefanos@cs.ucy.ac.cy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200" dirty="0" smtClean="0">
                <a:hlinkClick r:id="rId3"/>
              </a:rPr>
              <a:t>http://</a:t>
            </a:r>
            <a:r>
              <a:rPr lang="en-US" sz="3200" dirty="0" err="1" smtClean="0">
                <a:hlinkClick r:id="rId3"/>
              </a:rPr>
              <a:t>cs.ucy.ac.cy</a:t>
            </a:r>
            <a:r>
              <a:rPr lang="en-US" sz="3200" dirty="0" smtClean="0">
                <a:hlinkClick r:id="rId3"/>
              </a:rPr>
              <a:t>/~santar01</a:t>
            </a:r>
            <a:endParaRPr lang="en-GB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642428" cy="319166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13 November 2015, University of Cyprus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103087">
            <a:off x="3124395" y="1867437"/>
            <a:ext cx="192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Freestyle Script" pitchFamily="66" charset="0"/>
              </a:rPr>
              <a:t>Thank</a:t>
            </a:r>
          </a:p>
          <a:p>
            <a:pPr algn="ctr"/>
            <a:r>
              <a:rPr lang="en-GB" sz="3600" b="1" dirty="0">
                <a:latin typeface="Freestyle Script" pitchFamily="66" charset="0"/>
              </a:rPr>
              <a:t>y</a:t>
            </a:r>
            <a:r>
              <a:rPr lang="en-GB" sz="3600" b="1" dirty="0" smtClean="0">
                <a:latin typeface="Freestyle Script" pitchFamily="66" charset="0"/>
              </a:rPr>
              <a:t>ou!</a:t>
            </a:r>
            <a:endParaRPr lang="en-GB" sz="3600" b="1" dirty="0">
              <a:latin typeface="Freestyle Script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0" y="5098614"/>
            <a:ext cx="6696075" cy="1196609"/>
            <a:chOff x="2438400" y="4521368"/>
            <a:chExt cx="6696075" cy="1196609"/>
          </a:xfrm>
        </p:grpSpPr>
        <p:sp>
          <p:nvSpPr>
            <p:cNvPr id="9" name="TextBox 10"/>
            <p:cNvSpPr txBox="1"/>
            <p:nvPr/>
          </p:nvSpPr>
          <p:spPr>
            <a:xfrm>
              <a:off x="2438400" y="4521368"/>
              <a:ext cx="6696075" cy="9233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Laboratory for Internet Computing</a:t>
              </a:r>
            </a:p>
            <a:p>
              <a:pPr algn="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Department of Computer Science</a:t>
              </a:r>
            </a:p>
            <a:p>
              <a:pPr algn="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University of Cyprus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2438400" y="5410200"/>
              <a:ext cx="6696075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5"/>
                </a:rPr>
                <a:t>http://</a:t>
              </a:r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5"/>
                </a:rPr>
                <a:t>linc.ucy.ac.cy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1" name="Picture 10" descr="C:\Users\andpapad.CS7807\Downloads\LInCA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597398"/>
              <a:ext cx="3124203" cy="1041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7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23622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“Is it possible to design a topology </a:t>
            </a:r>
            <a:r>
              <a:rPr lang="en-US" sz="3200" b="1" dirty="0" smtClean="0"/>
              <a:t>that incorporates </a:t>
            </a:r>
            <a:r>
              <a:rPr lang="en-US" sz="3200" b="1" dirty="0"/>
              <a:t>the structural properties of the </a:t>
            </a:r>
            <a:r>
              <a:rPr lang="en-US" sz="3200" b="1" dirty="0" smtClean="0"/>
              <a:t>social </a:t>
            </a:r>
            <a:r>
              <a:rPr lang="en-US" sz="3200" b="1" dirty="0"/>
              <a:t>network</a:t>
            </a:r>
            <a:r>
              <a:rPr lang="en-US" sz="3200" dirty="0"/>
              <a:t> </a:t>
            </a:r>
            <a:r>
              <a:rPr lang="en-US" sz="3200" dirty="0" smtClean="0"/>
              <a:t>in order to reduce the </a:t>
            </a:r>
            <a:r>
              <a:rPr lang="en-US" sz="3200" b="1" dirty="0" smtClean="0"/>
              <a:t>number of hops </a:t>
            </a:r>
            <a:r>
              <a:rPr lang="en-US" sz="3200" dirty="0" smtClean="0"/>
              <a:t>and the </a:t>
            </a:r>
            <a:r>
              <a:rPr lang="en-US" sz="3200" b="1" dirty="0" smtClean="0"/>
              <a:t>network latency </a:t>
            </a:r>
            <a:r>
              <a:rPr lang="en-US" sz="3200" dirty="0" smtClean="0"/>
              <a:t>for a </a:t>
            </a:r>
            <a:r>
              <a:rPr lang="en-US" sz="3200" b="1" dirty="0" smtClean="0"/>
              <a:t>DOSN</a:t>
            </a:r>
            <a:r>
              <a:rPr lang="en-US" sz="3200" dirty="0" smtClean="0"/>
              <a:t>?”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666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and implement a P2P Topology Construction Protocol </a:t>
            </a:r>
          </a:p>
          <a:p>
            <a:pPr lvl="1"/>
            <a:r>
              <a:rPr lang="en-US" dirty="0" smtClean="0"/>
              <a:t>Leverage the social graph for the P2P connections</a:t>
            </a:r>
          </a:p>
          <a:p>
            <a:r>
              <a:rPr lang="en-US" dirty="0" smtClean="0"/>
              <a:t>Apply on a real</a:t>
            </a:r>
            <a:r>
              <a:rPr lang="en-US" dirty="0"/>
              <a:t>-life </a:t>
            </a:r>
            <a:r>
              <a:rPr lang="en-US" dirty="0" err="1"/>
              <a:t>NewsFeed</a:t>
            </a:r>
            <a:r>
              <a:rPr lang="en-US" dirty="0"/>
              <a:t>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Evaluate against state-of-the-art approaches</a:t>
            </a:r>
          </a:p>
          <a:p>
            <a:pPr lvl="1"/>
            <a:r>
              <a:rPr lang="en-US" dirty="0" smtClean="0"/>
              <a:t>75% number of hops reduction</a:t>
            </a:r>
          </a:p>
          <a:p>
            <a:pPr lvl="1"/>
            <a:r>
              <a:rPr lang="en-US" dirty="0" smtClean="0"/>
              <a:t>67% network latency reduction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6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 descr="socialgrap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3923168" cy="1981200"/>
          </a:xfrm>
          <a:prstGeom prst="rect">
            <a:avLst/>
          </a:prstGeom>
        </p:spPr>
      </p:pic>
      <p:pic>
        <p:nvPicPr>
          <p:cNvPr id="10" name="Content Placeholder 8" descr="adhoc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b="-157"/>
          <a:stretch>
            <a:fillRect/>
          </a:stretch>
        </p:blipFill>
        <p:spPr>
          <a:xfrm>
            <a:off x="1524000" y="3886200"/>
            <a:ext cx="3429000" cy="2228718"/>
          </a:xfrm>
        </p:spPr>
      </p:pic>
      <p:sp>
        <p:nvSpPr>
          <p:cNvPr id="11" name="TextBox 10"/>
          <p:cNvSpPr txBox="1"/>
          <p:nvPr/>
        </p:nvSpPr>
        <p:spPr>
          <a:xfrm>
            <a:off x="0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P2P Network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3810000"/>
            <a:ext cx="328246" cy="304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1" y="5791200"/>
            <a:ext cx="239486" cy="228600"/>
          </a:xfrm>
          <a:prstGeom prst="rect">
            <a:avLst/>
          </a:prstGeom>
        </p:spPr>
      </p:pic>
      <p:sp>
        <p:nvSpPr>
          <p:cNvPr id="16" name="Line Callout 1 (Border and Accent Bar) 15"/>
          <p:cNvSpPr/>
          <p:nvPr/>
        </p:nvSpPr>
        <p:spPr>
          <a:xfrm>
            <a:off x="6553200" y="3962400"/>
            <a:ext cx="1905000" cy="2362200"/>
          </a:xfrm>
          <a:prstGeom prst="accentBorderCallout1">
            <a:avLst>
              <a:gd name="adj1" fmla="val 18750"/>
              <a:gd name="adj2" fmla="val -8333"/>
              <a:gd name="adj3" fmla="val 29278"/>
              <a:gd name="adj4" fmla="val -95606"/>
            </a:avLst>
          </a:prstGeom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553200" y="3962400"/>
            <a:ext cx="1905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NodeID</a:t>
            </a:r>
            <a:r>
              <a:rPr lang="en-US" sz="1600" dirty="0" smtClean="0"/>
              <a:t> 123</a:t>
            </a: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4576482"/>
            <a:ext cx="304800" cy="3003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53200" y="4419600"/>
            <a:ext cx="1905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112</a:t>
            </a:r>
          </a:p>
          <a:p>
            <a:pPr algn="ctr"/>
            <a:r>
              <a:rPr lang="en-US" sz="1100" dirty="0" smtClean="0"/>
              <a:t>134</a:t>
            </a:r>
          </a:p>
          <a:p>
            <a:pPr algn="ctr"/>
            <a:r>
              <a:rPr lang="en-US" sz="1100" dirty="0" smtClean="0"/>
              <a:t>101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6553200" y="4267200"/>
            <a:ext cx="1905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Social Neighbors IDs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553200" y="5486400"/>
            <a:ext cx="19050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214</a:t>
            </a:r>
          </a:p>
          <a:p>
            <a:pPr algn="ctr"/>
            <a:r>
              <a:rPr lang="en-US" sz="1100" dirty="0" smtClean="0"/>
              <a:t>102</a:t>
            </a:r>
          </a:p>
          <a:p>
            <a:pPr algn="ctr"/>
            <a:r>
              <a:rPr lang="is-IS" sz="1100" dirty="0" smtClean="0"/>
              <a:t>…</a:t>
            </a:r>
          </a:p>
          <a:p>
            <a:pPr algn="ctr"/>
            <a:r>
              <a:rPr lang="en-US" sz="1100" dirty="0" smtClean="0"/>
              <a:t>114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53200" y="5257800"/>
            <a:ext cx="1905000" cy="228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Routing Table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6248400" y="2057400"/>
            <a:ext cx="2438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Each social user participates as a peer in P2P overlay network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77000" y="3505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Peer State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473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Table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Similar to Pastry[1]</a:t>
            </a:r>
          </a:p>
          <a:p>
            <a:r>
              <a:rPr lang="en-US" sz="2400" dirty="0" smtClean="0"/>
              <a:t>Why Pastry?</a:t>
            </a:r>
          </a:p>
          <a:p>
            <a:pPr lvl="1"/>
            <a:r>
              <a:rPr lang="en-US" sz="2000" dirty="0" smtClean="0"/>
              <a:t>Bounded number of TCP connections (N = 10</a:t>
            </a:r>
            <a:r>
              <a:rPr lang="en-US" sz="2000" baseline="30000" dirty="0"/>
              <a:t>9</a:t>
            </a:r>
            <a:r>
              <a:rPr lang="en-US" sz="2000" dirty="0" smtClean="0"/>
              <a:t>, B = 16, #TCP = 105)</a:t>
            </a:r>
          </a:p>
          <a:p>
            <a:pPr lvl="1"/>
            <a:r>
              <a:rPr lang="en-US" sz="2000" dirty="0" smtClean="0"/>
              <a:t>Logarithmic number of hops – prefix matching [2]</a:t>
            </a:r>
          </a:p>
          <a:p>
            <a:pPr lvl="1"/>
            <a:r>
              <a:rPr lang="en-US" sz="2000" dirty="0" smtClean="0"/>
              <a:t>Node failure-resilient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376352"/>
              </p:ext>
            </p:extLst>
          </p:nvPr>
        </p:nvGraphicFramePr>
        <p:xfrm>
          <a:off x="3048000" y="3694112"/>
          <a:ext cx="22860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Routing Table of</a:t>
                      </a:r>
                      <a:r>
                        <a:rPr lang="en-US" sz="1200" b="0" baseline="0" dirty="0" smtClean="0"/>
                        <a:t> Peer with </a:t>
                      </a:r>
                      <a:r>
                        <a:rPr lang="en-US" sz="1200" b="0" baseline="0" dirty="0" err="1" smtClean="0"/>
                        <a:t>NodeId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dirty="0" smtClean="0"/>
                        <a:t>123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-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212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314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200" dirty="0" smtClean="0"/>
                        <a:t>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200" dirty="0" smtClean="0"/>
                        <a:t>42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6056372"/>
            <a:ext cx="8534400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aseline="30000" dirty="0" smtClean="0"/>
              <a:t>[1] A. I. T. </a:t>
            </a:r>
            <a:r>
              <a:rPr lang="en-US" sz="1600" baseline="30000" dirty="0" err="1" smtClean="0"/>
              <a:t>Rowstron</a:t>
            </a:r>
            <a:r>
              <a:rPr lang="en-US" sz="1600" baseline="30000" dirty="0" smtClean="0"/>
              <a:t> and P. </a:t>
            </a:r>
            <a:r>
              <a:rPr lang="en-US" sz="1600" baseline="30000" dirty="0" err="1" smtClean="0"/>
              <a:t>Druschel</a:t>
            </a:r>
            <a:r>
              <a:rPr lang="en-US" sz="1600" baseline="30000" dirty="0" smtClean="0"/>
              <a:t>, “Pastry: Scalable, decentralized object location, and routing for large-scale peer-to-peer systems”, Middleware’01 [2] </a:t>
            </a:r>
            <a:r>
              <a:rPr lang="en-US" sz="1600" baseline="30000" dirty="0"/>
              <a:t>C. G. </a:t>
            </a:r>
            <a:r>
              <a:rPr lang="en-US" sz="1600" baseline="30000" dirty="0" err="1"/>
              <a:t>Plaxton</a:t>
            </a:r>
            <a:r>
              <a:rPr lang="en-US" sz="1600" baseline="30000" dirty="0"/>
              <a:t>, </a:t>
            </a:r>
            <a:r>
              <a:rPr lang="en-US" sz="1600" baseline="30000" dirty="0" smtClean="0"/>
              <a:t>et al., </a:t>
            </a:r>
            <a:r>
              <a:rPr lang="en-US" sz="1600" baseline="30000" dirty="0"/>
              <a:t>“Accessing nearby copies of replicated objects in a distributed environment,” </a:t>
            </a:r>
            <a:r>
              <a:rPr lang="en-US" sz="1600" baseline="30000" dirty="0" smtClean="0"/>
              <a:t>IPDPS’09</a:t>
            </a:r>
            <a:endParaRPr lang="en-US" sz="1600" dirty="0"/>
          </a:p>
        </p:txBody>
      </p:sp>
      <p:sp>
        <p:nvSpPr>
          <p:cNvPr id="10" name="Left Brace 9"/>
          <p:cNvSpPr/>
          <p:nvPr/>
        </p:nvSpPr>
        <p:spPr>
          <a:xfrm>
            <a:off x="2514600" y="4151312"/>
            <a:ext cx="457200" cy="1066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335435"/>
              </p:ext>
            </p:extLst>
          </p:nvPr>
        </p:nvGraphicFramePr>
        <p:xfrm>
          <a:off x="914400" y="4519613"/>
          <a:ext cx="15843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4" imgW="609600" imgH="203200" progId="Equation.3">
                  <p:embed/>
                </p:oleObj>
              </mc:Choice>
              <mc:Fallback>
                <p:oleObj name="Equation" r:id="rId4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4519613"/>
                        <a:ext cx="158432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eft Brace 14"/>
          <p:cNvSpPr/>
          <p:nvPr/>
        </p:nvSpPr>
        <p:spPr>
          <a:xfrm rot="16200000">
            <a:off x="4000500" y="4341813"/>
            <a:ext cx="380999" cy="2286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774561"/>
              </p:ext>
            </p:extLst>
          </p:nvPr>
        </p:nvGraphicFramePr>
        <p:xfrm>
          <a:off x="3733800" y="5724525"/>
          <a:ext cx="8588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6" imgW="330200" imgH="152400" progId="Equation.3">
                  <p:embed/>
                </p:oleObj>
              </mc:Choice>
              <mc:Fallback>
                <p:oleObj name="Equation" r:id="rId6" imgW="330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5724525"/>
                        <a:ext cx="858837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048000" y="4075112"/>
            <a:ext cx="2286000" cy="4572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5562600" y="4151312"/>
            <a:ext cx="8382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53200" y="407511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digits in common 123</a:t>
            </a:r>
            <a:endParaRPr lang="en-US" dirty="0"/>
          </a:p>
        </p:txBody>
      </p:sp>
      <p:sp>
        <p:nvSpPr>
          <p:cNvPr id="20" name="Left Arrow 19"/>
          <p:cNvSpPr/>
          <p:nvPr/>
        </p:nvSpPr>
        <p:spPr>
          <a:xfrm>
            <a:off x="5562600" y="4543980"/>
            <a:ext cx="8382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53200" y="446778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digit in common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23" name="Left Arrow 22"/>
          <p:cNvSpPr/>
          <p:nvPr/>
        </p:nvSpPr>
        <p:spPr>
          <a:xfrm>
            <a:off x="5562600" y="4989512"/>
            <a:ext cx="8382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53200" y="491331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digits in common </a:t>
            </a:r>
            <a:r>
              <a:rPr lang="en-US" dirty="0" smtClean="0">
                <a:solidFill>
                  <a:srgbClr val="FF0000"/>
                </a:solidFill>
              </a:rPr>
              <a:t>12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048000" y="4532312"/>
            <a:ext cx="2286000" cy="3810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4913312"/>
            <a:ext cx="2286000" cy="3810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8" grpId="0" animBg="1"/>
      <p:bldP spid="19" grpId="0"/>
      <p:bldP spid="20" grpId="0" animBg="1"/>
      <p:bldP spid="21" grpId="0"/>
      <p:bldP spid="23" grpId="0" animBg="1"/>
      <p:bldP spid="24" grpId="0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Table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# </a:t>
            </a:r>
            <a:r>
              <a:rPr lang="en-US" sz="2400" dirty="0"/>
              <a:t>p</a:t>
            </a:r>
            <a:r>
              <a:rPr lang="en-US" sz="2400" dirty="0" smtClean="0"/>
              <a:t>eers eligible for a specific cell in the </a:t>
            </a:r>
            <a:r>
              <a:rPr lang="en-US" sz="2400" b="1" dirty="0" smtClean="0"/>
              <a:t>k</a:t>
            </a:r>
            <a:r>
              <a:rPr lang="en-US" sz="2400" b="1" baseline="30000" dirty="0" smtClean="0"/>
              <a:t>th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row: </a:t>
            </a:r>
            <a:r>
              <a:rPr lang="en-US" sz="2400" b="1" dirty="0" smtClean="0"/>
              <a:t>N / B</a:t>
            </a:r>
            <a:r>
              <a:rPr lang="en-US" sz="2400" b="1" baseline="30000" dirty="0" smtClean="0"/>
              <a:t>k+1</a:t>
            </a:r>
          </a:p>
          <a:p>
            <a:pPr lvl="1"/>
            <a:r>
              <a:rPr lang="en-US" sz="2400" dirty="0" smtClean="0"/>
              <a:t>More options on the first rows</a:t>
            </a:r>
          </a:p>
          <a:p>
            <a:r>
              <a:rPr lang="en-US" sz="2400" dirty="0" smtClean="0"/>
              <a:t># social friends eligible </a:t>
            </a:r>
            <a:r>
              <a:rPr lang="en-US" sz="2400" dirty="0"/>
              <a:t>for a specific cell in the </a:t>
            </a:r>
            <a:r>
              <a:rPr lang="en-US" sz="2400" b="1" dirty="0"/>
              <a:t>k</a:t>
            </a:r>
            <a:r>
              <a:rPr lang="en-US" sz="2400" b="1" baseline="30000" dirty="0"/>
              <a:t>th</a:t>
            </a:r>
            <a:r>
              <a:rPr lang="en-US" sz="2400" baseline="30000" dirty="0"/>
              <a:t> </a:t>
            </a:r>
            <a:r>
              <a:rPr lang="en-US" sz="2400" dirty="0"/>
              <a:t>row: </a:t>
            </a:r>
            <a:r>
              <a:rPr lang="en-US" sz="2400" b="1" dirty="0" smtClean="0"/>
              <a:t>d </a:t>
            </a:r>
            <a:r>
              <a:rPr lang="en-US" sz="2400" b="1" dirty="0"/>
              <a:t>/ B</a:t>
            </a:r>
            <a:r>
              <a:rPr lang="en-US" sz="2400" b="1" baseline="30000" dirty="0"/>
              <a:t>k+</a:t>
            </a:r>
            <a:r>
              <a:rPr lang="en-US" sz="2400" b="1" baseline="30000" dirty="0" smtClean="0"/>
              <a:t>1</a:t>
            </a:r>
          </a:p>
          <a:p>
            <a:pPr lvl="1"/>
            <a:endParaRPr lang="en-US" sz="2400" baseline="30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2203"/>
              </p:ext>
            </p:extLst>
          </p:nvPr>
        </p:nvGraphicFramePr>
        <p:xfrm>
          <a:off x="3048000" y="3962400"/>
          <a:ext cx="22860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Routing Table of</a:t>
                      </a:r>
                      <a:r>
                        <a:rPr lang="en-US" sz="1200" b="0" baseline="0" dirty="0" smtClean="0"/>
                        <a:t> Peer with </a:t>
                      </a:r>
                      <a:r>
                        <a:rPr lang="en-US" sz="1200" b="0" baseline="0" dirty="0" err="1" smtClean="0"/>
                        <a:t>NodeId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dirty="0" smtClean="0"/>
                        <a:t>123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-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212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314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r>
                        <a:rPr lang="en-US" sz="1200" dirty="0" smtClean="0"/>
                        <a:t>42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</a:t>
                      </a:r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Left Brace 9"/>
          <p:cNvSpPr/>
          <p:nvPr/>
        </p:nvSpPr>
        <p:spPr>
          <a:xfrm>
            <a:off x="2514600" y="4419600"/>
            <a:ext cx="457200" cy="1066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714841"/>
              </p:ext>
            </p:extLst>
          </p:nvPr>
        </p:nvGraphicFramePr>
        <p:xfrm>
          <a:off x="914400" y="4787901"/>
          <a:ext cx="15843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Equation" r:id="rId4" imgW="609600" imgH="203200" progId="Equation.3">
                  <p:embed/>
                </p:oleObj>
              </mc:Choice>
              <mc:Fallback>
                <p:oleObj name="Equation" r:id="rId4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4787901"/>
                        <a:ext cx="158432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eft Brace 14"/>
          <p:cNvSpPr/>
          <p:nvPr/>
        </p:nvSpPr>
        <p:spPr>
          <a:xfrm rot="16200000">
            <a:off x="4000500" y="4610101"/>
            <a:ext cx="380999" cy="2286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07134"/>
              </p:ext>
            </p:extLst>
          </p:nvPr>
        </p:nvGraphicFramePr>
        <p:xfrm>
          <a:off x="3733800" y="5992813"/>
          <a:ext cx="8588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Equation" r:id="rId6" imgW="330200" imgH="152400" progId="Equation.3">
                  <p:embed/>
                </p:oleObj>
              </mc:Choice>
              <mc:Fallback>
                <p:oleObj name="Equation" r:id="rId6" imgW="330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5992813"/>
                        <a:ext cx="858837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048000" y="4343400"/>
            <a:ext cx="2286000" cy="4572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5562600" y="4419600"/>
            <a:ext cx="8382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53200" y="4343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digits in common 123</a:t>
            </a:r>
            <a:endParaRPr lang="en-US" dirty="0"/>
          </a:p>
        </p:txBody>
      </p:sp>
      <p:sp>
        <p:nvSpPr>
          <p:cNvPr id="20" name="Left Arrow 19"/>
          <p:cNvSpPr/>
          <p:nvPr/>
        </p:nvSpPr>
        <p:spPr>
          <a:xfrm>
            <a:off x="5562600" y="4812268"/>
            <a:ext cx="8382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53200" y="47360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digit in common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23" name="Left Arrow 22"/>
          <p:cNvSpPr/>
          <p:nvPr/>
        </p:nvSpPr>
        <p:spPr>
          <a:xfrm>
            <a:off x="5562600" y="5257800"/>
            <a:ext cx="8382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53200" y="5181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digits in common </a:t>
            </a:r>
            <a:r>
              <a:rPr lang="en-US" dirty="0" smtClean="0">
                <a:solidFill>
                  <a:srgbClr val="C0504D"/>
                </a:solidFill>
              </a:rPr>
              <a:t>12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048000" y="4800600"/>
            <a:ext cx="2286000" cy="3810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0" y="5181600"/>
            <a:ext cx="2286000" cy="381000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4400" y="1752600"/>
            <a:ext cx="7696200" cy="1754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probability that </a:t>
            </a:r>
            <a:r>
              <a:rPr lang="en-US" sz="3600" b="1" dirty="0" smtClean="0"/>
              <a:t>P2P connections overlap</a:t>
            </a:r>
            <a:r>
              <a:rPr lang="en-US" sz="3600" dirty="0" smtClean="0"/>
              <a:t> with the </a:t>
            </a:r>
            <a:r>
              <a:rPr lang="en-US" sz="3600" b="1" dirty="0" smtClean="0"/>
              <a:t>Social connections </a:t>
            </a:r>
            <a:r>
              <a:rPr lang="en-US" sz="3600" dirty="0" smtClean="0"/>
              <a:t>is </a:t>
            </a:r>
          </a:p>
          <a:p>
            <a:pPr algn="ctr"/>
            <a:r>
              <a:rPr lang="en-US" sz="3600" b="1" dirty="0" smtClean="0"/>
              <a:t>d / N</a:t>
            </a:r>
          </a:p>
        </p:txBody>
      </p:sp>
    </p:spTree>
    <p:extLst>
      <p:ext uri="{BB962C8B-B14F-4D97-AF65-F5344CB8AC3E}">
        <p14:creationId xmlns:p14="http://schemas.microsoft.com/office/powerpoint/2010/main" val="335589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248400" y="1828800"/>
            <a:ext cx="2438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Friendship Request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socialgrap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3923168" cy="1981200"/>
          </a:xfrm>
          <a:prstGeom prst="rect">
            <a:avLst/>
          </a:prstGeom>
        </p:spPr>
      </p:pic>
      <p:pic>
        <p:nvPicPr>
          <p:cNvPr id="7" name="Content Placeholder 8" descr="adho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b="-157"/>
          <a:stretch>
            <a:fillRect/>
          </a:stretch>
        </p:blipFill>
        <p:spPr bwMode="auto">
          <a:xfrm>
            <a:off x="1524000" y="3886200"/>
            <a:ext cx="3429000" cy="222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P2P Network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3810000"/>
            <a:ext cx="328246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1" y="5791200"/>
            <a:ext cx="239486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4576482"/>
            <a:ext cx="304800" cy="3003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122" y="1981200"/>
            <a:ext cx="328246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5968" y="1981200"/>
            <a:ext cx="304800" cy="30031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6906768" y="2057400"/>
            <a:ext cx="1143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48400" y="16002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Alice sends friend request to Bob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1905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48400" y="2819400"/>
            <a:ext cx="2438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86400" y="28956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324600" y="3048000"/>
            <a:ext cx="167341" cy="304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819400"/>
            <a:ext cx="328246" cy="304800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6934200" y="3048000"/>
            <a:ext cx="1143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0" y="2967318"/>
            <a:ext cx="381000" cy="3103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2819400"/>
            <a:ext cx="304800" cy="30031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505180" y="2542401"/>
            <a:ext cx="1890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Peer 112 looks up peer 123</a:t>
            </a:r>
            <a:endParaRPr lang="en-US" sz="1200" dirty="0"/>
          </a:p>
        </p:txBody>
      </p:sp>
      <p:sp>
        <p:nvSpPr>
          <p:cNvPr id="28" name="Right Arrow 27"/>
          <p:cNvSpPr/>
          <p:nvPr/>
        </p:nvSpPr>
        <p:spPr>
          <a:xfrm rot="21042849">
            <a:off x="2364922" y="4079267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3685710">
            <a:off x="2902158" y="4435603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431744" y="4648200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21227160">
            <a:off x="3964789" y="4639748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48400" y="3733800"/>
            <a:ext cx="2438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86400" y="3810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324600" y="3962400"/>
            <a:ext cx="167341" cy="3048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733800"/>
            <a:ext cx="328246" cy="304800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 rot="10800000">
            <a:off x="6934200" y="3962400"/>
            <a:ext cx="1143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0" y="3881718"/>
            <a:ext cx="381000" cy="3103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3733800"/>
            <a:ext cx="304800" cy="30031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518008" y="3456801"/>
            <a:ext cx="1864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Bob accepts friend request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6248400" y="4800600"/>
            <a:ext cx="24384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486400" y="4876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324600" y="5029200"/>
            <a:ext cx="167341" cy="304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800600"/>
            <a:ext cx="328246" cy="304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0" y="4948518"/>
            <a:ext cx="381000" cy="31033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4800600"/>
            <a:ext cx="304800" cy="300318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088414" y="4523601"/>
            <a:ext cx="2723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Both update their Social Neighbors table</a:t>
            </a:r>
            <a:endParaRPr lang="en-US" sz="1200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4819"/>
              </p:ext>
            </p:extLst>
          </p:nvPr>
        </p:nvGraphicFramePr>
        <p:xfrm>
          <a:off x="6553200" y="5257800"/>
          <a:ext cx="8382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</a:tblGrid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Social</a:t>
                      </a:r>
                      <a:r>
                        <a:rPr lang="en-US" sz="800" baseline="0" dirty="0" smtClean="0"/>
                        <a:t> Neighbors IDs</a:t>
                      </a:r>
                      <a:endParaRPr lang="en-US" sz="800" dirty="0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123</a:t>
                      </a:r>
                      <a:endParaRPr lang="en-US" sz="800" dirty="0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is-IS" sz="800" dirty="0" smtClean="0"/>
                        <a:t>…</a:t>
                      </a:r>
                      <a:endParaRPr lang="en-US" sz="800" dirty="0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is-IS" sz="800" dirty="0" smtClean="0"/>
                        <a:t>…</a:t>
                      </a:r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0815"/>
              </p:ext>
            </p:extLst>
          </p:nvPr>
        </p:nvGraphicFramePr>
        <p:xfrm>
          <a:off x="7772400" y="5257800"/>
          <a:ext cx="8382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</a:tblGrid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Social</a:t>
                      </a:r>
                      <a:r>
                        <a:rPr lang="en-US" sz="800" baseline="0" dirty="0" smtClean="0"/>
                        <a:t> Neighbors IDs</a:t>
                      </a:r>
                      <a:endParaRPr lang="en-US" sz="800" dirty="0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112</a:t>
                      </a:r>
                      <a:endParaRPr lang="en-US" sz="800" dirty="0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is-IS" sz="800" dirty="0" smtClean="0"/>
                        <a:t>…</a:t>
                      </a:r>
                      <a:endParaRPr lang="en-US" sz="800" dirty="0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is-IS" sz="800" dirty="0" smtClean="0"/>
                        <a:t>…</a:t>
                      </a:r>
                      <a:endParaRPr 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33400" y="2133600"/>
            <a:ext cx="7620000" cy="175432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Bob and Alice still needs </a:t>
            </a:r>
            <a:r>
              <a:rPr lang="en-US" sz="3600" b="1" dirty="0" smtClean="0"/>
              <a:t>logN hops </a:t>
            </a:r>
            <a:r>
              <a:rPr lang="en-US" sz="3600" dirty="0" smtClean="0"/>
              <a:t>to communicate</a:t>
            </a:r>
          </a:p>
          <a:p>
            <a:pPr algn="ctr"/>
            <a:r>
              <a:rPr lang="en-US" sz="3600" b="1" dirty="0" smtClean="0"/>
              <a:t>N=10</a:t>
            </a:r>
            <a:r>
              <a:rPr lang="en-US" sz="3600" b="1" baseline="30000" dirty="0" smtClean="0"/>
              <a:t>6 </a:t>
            </a:r>
            <a:r>
              <a:rPr lang="en-US" sz="3600" b="1" dirty="0" smtClean="0"/>
              <a:t>,</a:t>
            </a:r>
            <a:r>
              <a:rPr lang="en-US" sz="3600" b="1" baseline="30000" dirty="0" smtClean="0"/>
              <a:t> </a:t>
            </a:r>
            <a:r>
              <a:rPr lang="en-US" sz="3600" b="1" dirty="0" smtClean="0"/>
              <a:t>logN = 5</a:t>
            </a:r>
            <a:endParaRPr lang="en-US" sz="36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16439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9" grpId="0"/>
      <p:bldP spid="15" grpId="0" animBg="1"/>
      <p:bldP spid="17" grpId="0"/>
      <p:bldP spid="18" grpId="0"/>
      <p:bldP spid="19" grpId="0" animBg="1"/>
      <p:bldP spid="20" grpId="0"/>
      <p:bldP spid="23" grpId="0" animBg="1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6" grpId="0" animBg="1"/>
      <p:bldP spid="39" grpId="0"/>
      <p:bldP spid="41" grpId="0" animBg="1"/>
      <p:bldP spid="42" grpId="0"/>
      <p:bldP spid="48" grpId="0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NewsFeed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13 November 2015, University of Cyprus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 descr="socialgrap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3923168" cy="1981200"/>
          </a:xfrm>
          <a:prstGeom prst="rect">
            <a:avLst/>
          </a:prstGeom>
        </p:spPr>
      </p:pic>
      <p:pic>
        <p:nvPicPr>
          <p:cNvPr id="7" name="Content Placeholder 8" descr="adho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" b="-157"/>
          <a:stretch>
            <a:fillRect/>
          </a:stretch>
        </p:blipFill>
        <p:spPr bwMode="auto">
          <a:xfrm>
            <a:off x="1524000" y="3886200"/>
            <a:ext cx="3429000" cy="222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P2P Network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3810000"/>
            <a:ext cx="328246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201" y="5791200"/>
            <a:ext cx="239486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4576482"/>
            <a:ext cx="304800" cy="3003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86400" y="1905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21042849">
            <a:off x="2364922" y="4079267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3685710">
            <a:off x="2902158" y="4435603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431744" y="4648200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21227160">
            <a:off x="3964789" y="4639748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48400" y="3733800"/>
            <a:ext cx="2438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486400" y="3810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324600" y="3962400"/>
            <a:ext cx="167341" cy="3048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733800"/>
            <a:ext cx="328246" cy="304800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>
            <a:off x="6934200" y="3962400"/>
            <a:ext cx="1143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0" y="3881718"/>
            <a:ext cx="381000" cy="3103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3733800"/>
            <a:ext cx="304800" cy="30031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497925" y="3456801"/>
            <a:ext cx="19047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Alice sends message to Bob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6255986" y="1905000"/>
            <a:ext cx="24384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332186" y="2181999"/>
            <a:ext cx="167341" cy="304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386" y="1953399"/>
            <a:ext cx="328246" cy="3048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6051124" y="1600200"/>
            <a:ext cx="2813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Alice identifies Social Neighbors’ Node IDs</a:t>
            </a:r>
            <a:endParaRPr lang="en-US" sz="1200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273545"/>
              </p:ext>
            </p:extLst>
          </p:nvPr>
        </p:nvGraphicFramePr>
        <p:xfrm>
          <a:off x="7086600" y="2057401"/>
          <a:ext cx="1143000" cy="1203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</a:tblGrid>
              <a:tr h="4138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Social</a:t>
                      </a:r>
                      <a:r>
                        <a:rPr lang="en-US" sz="1000" baseline="0" dirty="0" smtClean="0"/>
                        <a:t> Neighbors IDs</a:t>
                      </a:r>
                      <a:endParaRPr lang="en-US" sz="1000" dirty="0"/>
                    </a:p>
                  </a:txBody>
                  <a:tcPr/>
                </a:tc>
              </a:tr>
              <a:tr h="26336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123</a:t>
                      </a:r>
                      <a:endParaRPr lang="en-US" sz="1000" dirty="0"/>
                    </a:p>
                  </a:txBody>
                  <a:tcPr/>
                </a:tc>
              </a:tr>
              <a:tr h="263366"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334</a:t>
                      </a:r>
                      <a:endParaRPr lang="en-US" sz="1000" dirty="0"/>
                    </a:p>
                  </a:txBody>
                  <a:tcPr/>
                </a:tc>
              </a:tr>
              <a:tr h="263366">
                <a:tc>
                  <a:txBody>
                    <a:bodyPr/>
                    <a:lstStyle/>
                    <a:p>
                      <a:pPr algn="ctr"/>
                      <a:r>
                        <a:rPr lang="is-IS" sz="1000" dirty="0" smtClean="0"/>
                        <a:t>…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" name="Right Arrow 49"/>
          <p:cNvSpPr/>
          <p:nvPr/>
        </p:nvSpPr>
        <p:spPr>
          <a:xfrm rot="4228989">
            <a:off x="2233683" y="4580576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8478722">
            <a:off x="2083885" y="5377082"/>
            <a:ext cx="375556" cy="645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248400" y="4648200"/>
            <a:ext cx="2438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486400" y="47244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</a:t>
            </a:r>
            <a:r>
              <a:rPr lang="en-US" dirty="0"/>
              <a:t>3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434657" y="4371201"/>
            <a:ext cx="2031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Alice sends </a:t>
            </a:r>
            <a:r>
              <a:rPr lang="en-US" sz="1200" dirty="0" smtClean="0"/>
              <a:t>message to Trudy</a:t>
            </a:r>
            <a:endParaRPr lang="en-US" sz="1200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324600" y="4876800"/>
            <a:ext cx="167341" cy="3048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648200"/>
            <a:ext cx="328246" cy="304800"/>
          </a:xfrm>
          <a:prstGeom prst="rect">
            <a:avLst/>
          </a:prstGeom>
        </p:spPr>
      </p:pic>
      <p:sp>
        <p:nvSpPr>
          <p:cNvPr id="65" name="Right Arrow 64"/>
          <p:cNvSpPr/>
          <p:nvPr/>
        </p:nvSpPr>
        <p:spPr>
          <a:xfrm>
            <a:off x="6934200" y="4876800"/>
            <a:ext cx="1143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200" y="4796118"/>
            <a:ext cx="381000" cy="31033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314" y="4648200"/>
            <a:ext cx="239486" cy="2286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838200" y="2644676"/>
            <a:ext cx="76200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NewsFeed</a:t>
            </a:r>
            <a:r>
              <a:rPr lang="en-US" sz="3600" dirty="0" smtClean="0"/>
              <a:t> service requires</a:t>
            </a:r>
          </a:p>
          <a:p>
            <a:pPr algn="ctr"/>
            <a:r>
              <a:rPr lang="en-US" sz="3600" dirty="0" smtClean="0"/>
              <a:t> </a:t>
            </a:r>
            <a:r>
              <a:rPr lang="en-US" sz="3600" b="1" dirty="0" err="1" smtClean="0"/>
              <a:t>dlogN</a:t>
            </a:r>
            <a:r>
              <a:rPr lang="en-US" sz="3600" dirty="0" smtClean="0"/>
              <a:t> messages</a:t>
            </a:r>
          </a:p>
          <a:p>
            <a:pPr algn="ctr"/>
            <a:r>
              <a:rPr lang="en-US" sz="3600" b="1" dirty="0"/>
              <a:t>N=</a:t>
            </a:r>
            <a:r>
              <a:rPr lang="en-US" sz="3600" b="1" dirty="0" smtClean="0"/>
              <a:t>10</a:t>
            </a:r>
            <a:r>
              <a:rPr lang="en-US" sz="3600" b="1" baseline="30000" dirty="0" smtClean="0"/>
              <a:t>9 </a:t>
            </a:r>
            <a:r>
              <a:rPr lang="en-US" sz="3600" b="1" dirty="0"/>
              <a:t>,</a:t>
            </a:r>
            <a:r>
              <a:rPr lang="en-US" sz="3600" b="1" baseline="30000" dirty="0"/>
              <a:t> </a:t>
            </a:r>
            <a:r>
              <a:rPr lang="en-US" sz="3600" b="1" dirty="0"/>
              <a:t>logN = </a:t>
            </a:r>
            <a:r>
              <a:rPr lang="en-US" sz="3600" b="1" dirty="0" smtClean="0"/>
              <a:t>7</a:t>
            </a:r>
            <a:endParaRPr lang="en-US" sz="3600" b="1" baseline="30000" dirty="0"/>
          </a:p>
          <a:p>
            <a:pPr algn="ctr"/>
            <a:r>
              <a:rPr lang="en-US" sz="3600" b="1" dirty="0" smtClean="0"/>
              <a:t>d = 3000, # of messages = 21000</a:t>
            </a:r>
          </a:p>
        </p:txBody>
      </p:sp>
    </p:spTree>
    <p:extLst>
      <p:ext uri="{BB962C8B-B14F-4D97-AF65-F5344CB8AC3E}">
        <p14:creationId xmlns:p14="http://schemas.microsoft.com/office/powerpoint/2010/main" val="308418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6" grpId="0" animBg="1"/>
      <p:bldP spid="39" grpId="0"/>
      <p:bldP spid="41" grpId="0" animBg="1"/>
      <p:bldP spid="48" grpId="0"/>
      <p:bldP spid="50" grpId="0" animBg="1"/>
      <p:bldP spid="53" grpId="0" animBg="1"/>
      <p:bldP spid="57" grpId="0" animBg="1"/>
      <p:bldP spid="58" grpId="0"/>
      <p:bldP spid="59" grpId="0"/>
      <p:bldP spid="65" grpId="0" animBg="1"/>
      <p:bldP spid="68" grpId="0" animBg="1"/>
    </p:bldLst>
  </p:timing>
</p:sld>
</file>

<file path=ppt/theme/theme1.xml><?xml version="1.0" encoding="utf-8"?>
<a:theme xmlns:a="http://schemas.openxmlformats.org/drawingml/2006/main" name="LIN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LINC Template.pot</Template>
  <TotalTime>8548</TotalTime>
  <Words>1432</Words>
  <Application>Microsoft Macintosh PowerPoint</Application>
  <PresentationFormat>On-screen Show (4:3)</PresentationFormat>
  <Paragraphs>378</Paragraphs>
  <Slides>20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LINC Template</vt:lpstr>
      <vt:lpstr>Equation</vt:lpstr>
      <vt:lpstr>A Socio-Aware Decentralized Topology Construction Protocol</vt:lpstr>
      <vt:lpstr>Introduction</vt:lpstr>
      <vt:lpstr>Research Question</vt:lpstr>
      <vt:lpstr>Contribution</vt:lpstr>
      <vt:lpstr>Proposed Methodology</vt:lpstr>
      <vt:lpstr>Routing Table Construction</vt:lpstr>
      <vt:lpstr>Routing Table Characteristics</vt:lpstr>
      <vt:lpstr>Social Friendship Request</vt:lpstr>
      <vt:lpstr>NewsFeed Service</vt:lpstr>
      <vt:lpstr>Socially-aware Routing Table (1/3)</vt:lpstr>
      <vt:lpstr>Socially-aware Routing Table (2/3)</vt:lpstr>
      <vt:lpstr>Socially-aware Routing Table (3/3)</vt:lpstr>
      <vt:lpstr>Evaluation</vt:lpstr>
      <vt:lpstr>Evaluation</vt:lpstr>
      <vt:lpstr>Percentage of Social Connections</vt:lpstr>
      <vt:lpstr>Number of Hops</vt:lpstr>
      <vt:lpstr>Network Latency</vt:lpstr>
      <vt:lpstr>Conclusions</vt:lpstr>
      <vt:lpstr>Acknowledgements</vt:lpstr>
      <vt:lpstr>antaris.stefanos@cs.ucy.ac.cy http://cs.ucy.ac.cy/~santar01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Maria Poveda</cp:lastModifiedBy>
  <cp:revision>755</cp:revision>
  <cp:lastPrinted>2014-09-17T14:19:29Z</cp:lastPrinted>
  <dcterms:created xsi:type="dcterms:W3CDTF">2013-07-01T10:25:05Z</dcterms:created>
  <dcterms:modified xsi:type="dcterms:W3CDTF">2015-11-17T15:16:57Z</dcterms:modified>
</cp:coreProperties>
</file>